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 showSpecialPlsOnTitleSld="0">
  <p:sldMasterIdLst>
    <p:sldMasterId id="2147483694" r:id="rId3"/>
    <p:sldMasterId id="2147483695" r:id="rId4"/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6858000" cx="9144000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777225" y="4777725"/>
            <a:ext cx="6217899" cy="45262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" type="body"/>
          </p:nvPr>
        </p:nvSpPr>
        <p:spPr>
          <a:xfrm>
            <a:off x="777225" y="4777725"/>
            <a:ext cx="6217899" cy="4526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idx="1" type="body"/>
          </p:nvPr>
        </p:nvSpPr>
        <p:spPr>
          <a:xfrm>
            <a:off x="777225" y="4777725"/>
            <a:ext cx="6217899" cy="4526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Frank</a:t>
            </a:r>
          </a:p>
        </p:txBody>
      </p:sp>
      <p:sp>
        <p:nvSpPr>
          <p:cNvPr id="398" name="Shape 398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idx="1" type="body"/>
          </p:nvPr>
        </p:nvSpPr>
        <p:spPr>
          <a:xfrm>
            <a:off x="777875" y="4776787"/>
            <a:ext cx="6216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/>
          <p:nvPr>
            <p:ph idx="2" type="sldImg"/>
          </p:nvPr>
        </p:nvSpPr>
        <p:spPr>
          <a:xfrm>
            <a:off x="0" y="763587"/>
            <a:ext cx="0" cy="1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idx="1" type="body"/>
          </p:nvPr>
        </p:nvSpPr>
        <p:spPr>
          <a:xfrm>
            <a:off x="777875" y="4776787"/>
            <a:ext cx="6216560" cy="4525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600"/>
              <a:t>Nick</a:t>
            </a:r>
          </a:p>
        </p:txBody>
      </p:sp>
      <p:sp>
        <p:nvSpPr>
          <p:cNvPr id="453" name="Shape 453"/>
          <p:cNvSpPr/>
          <p:nvPr>
            <p:ph idx="2" type="sldImg"/>
          </p:nvPr>
        </p:nvSpPr>
        <p:spPr>
          <a:xfrm>
            <a:off x="0" y="763587"/>
            <a:ext cx="0" cy="1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idx="1" type="body"/>
          </p:nvPr>
        </p:nvSpPr>
        <p:spPr>
          <a:xfrm>
            <a:off x="777225" y="4777725"/>
            <a:ext cx="6217899" cy="4526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Karl</a:t>
            </a:r>
          </a:p>
        </p:txBody>
      </p:sp>
      <p:sp>
        <p:nvSpPr>
          <p:cNvPr id="534" name="Shape 534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idx="1" type="body"/>
          </p:nvPr>
        </p:nvSpPr>
        <p:spPr>
          <a:xfrm>
            <a:off x="777225" y="4777725"/>
            <a:ext cx="6217899" cy="4526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Karl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2" name="Shape 572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Nick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idx="1" type="body"/>
          </p:nvPr>
        </p:nvSpPr>
        <p:spPr>
          <a:xfrm>
            <a:off x="777875" y="4776787"/>
            <a:ext cx="6216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/>
          <p:nvPr>
            <p:ph idx="2" type="sldImg"/>
          </p:nvPr>
        </p:nvSpPr>
        <p:spPr>
          <a:xfrm>
            <a:off x="0" y="763587"/>
            <a:ext cx="0" cy="1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Nick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Nick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idx="1" type="body"/>
          </p:nvPr>
        </p:nvSpPr>
        <p:spPr>
          <a:xfrm>
            <a:off x="777875" y="4776787"/>
            <a:ext cx="6216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4" name="Shape 634"/>
          <p:cNvSpPr/>
          <p:nvPr>
            <p:ph idx="2" type="sldImg"/>
          </p:nvPr>
        </p:nvSpPr>
        <p:spPr>
          <a:xfrm>
            <a:off x="0" y="763587"/>
            <a:ext cx="0" cy="1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Frank</a:t>
            </a:r>
          </a:p>
        </p:txBody>
      </p:sp>
      <p:sp>
        <p:nvSpPr>
          <p:cNvPr id="328" name="Shape 328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Nick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idx="1" type="body"/>
          </p:nvPr>
        </p:nvSpPr>
        <p:spPr>
          <a:xfrm>
            <a:off x="777875" y="4776787"/>
            <a:ext cx="6216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5" name="Shape 645"/>
          <p:cNvSpPr/>
          <p:nvPr>
            <p:ph idx="2" type="sldImg"/>
          </p:nvPr>
        </p:nvSpPr>
        <p:spPr>
          <a:xfrm>
            <a:off x="0" y="763587"/>
            <a:ext cx="0" cy="1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" type="body"/>
          </p:nvPr>
        </p:nvSpPr>
        <p:spPr>
          <a:xfrm>
            <a:off x="777875" y="4776787"/>
            <a:ext cx="6216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>
            <p:ph idx="2" type="sldImg"/>
          </p:nvPr>
        </p:nvSpPr>
        <p:spPr>
          <a:xfrm>
            <a:off x="0" y="763587"/>
            <a:ext cx="0" cy="1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" type="body"/>
          </p:nvPr>
        </p:nvSpPr>
        <p:spPr>
          <a:xfrm>
            <a:off x="777225" y="4777725"/>
            <a:ext cx="6217899" cy="4526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Frank</a:t>
            </a:r>
          </a:p>
        </p:txBody>
      </p:sp>
      <p:sp>
        <p:nvSpPr>
          <p:cNvPr id="339" name="Shape 339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" type="body"/>
          </p:nvPr>
        </p:nvSpPr>
        <p:spPr>
          <a:xfrm>
            <a:off x="777225" y="4777725"/>
            <a:ext cx="6217899" cy="4526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Frank</a:t>
            </a:r>
          </a:p>
          <a:p>
            <a:pPr lvl="0">
              <a:spcBef>
                <a:spcPts val="0"/>
              </a:spcBef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DevOps (note the order of the terms)</a:t>
            </a:r>
          </a:p>
        </p:txBody>
      </p:sp>
      <p:sp>
        <p:nvSpPr>
          <p:cNvPr id="345" name="Shape 345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777875" y="4776787"/>
            <a:ext cx="6216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/>
          <p:nvPr>
            <p:ph idx="2" type="sldImg"/>
          </p:nvPr>
        </p:nvSpPr>
        <p:spPr>
          <a:xfrm>
            <a:off x="0" y="763587"/>
            <a:ext cx="0" cy="1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idx="1" type="body"/>
          </p:nvPr>
        </p:nvSpPr>
        <p:spPr>
          <a:xfrm>
            <a:off x="777225" y="4777725"/>
            <a:ext cx="6217899" cy="4526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Frank</a:t>
            </a:r>
          </a:p>
        </p:txBody>
      </p:sp>
      <p:sp>
        <p:nvSpPr>
          <p:cNvPr id="356" name="Shape 356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Frank</a:t>
            </a:r>
          </a:p>
        </p:txBody>
      </p:sp>
      <p:sp>
        <p:nvSpPr>
          <p:cNvPr id="362" name="Shape 362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" type="body"/>
          </p:nvPr>
        </p:nvSpPr>
        <p:spPr>
          <a:xfrm>
            <a:off x="777225" y="4777725"/>
            <a:ext cx="6217899" cy="4526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Frank</a:t>
            </a:r>
          </a:p>
        </p:txBody>
      </p:sp>
      <p:sp>
        <p:nvSpPr>
          <p:cNvPr id="368" name="Shape 368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0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0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0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0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0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, Conten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685800" y="1447920"/>
            <a:ext cx="777203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verTx">
  <p:cSld name="Title, Content over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1447920"/>
            <a:ext cx="777203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685800" y="1647000"/>
            <a:ext cx="777203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fourObj">
  <p:cSld name="Title, 4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466848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8" name="Shape 58"/>
          <p:cNvSpPr txBox="1"/>
          <p:nvPr>
            <p:ph idx="3" type="body"/>
          </p:nvPr>
        </p:nvSpPr>
        <p:spPr>
          <a:xfrm>
            <a:off x="4668480" y="164700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9" name="Shape 59"/>
          <p:cNvSpPr txBox="1"/>
          <p:nvPr>
            <p:ph idx="4" type="body"/>
          </p:nvPr>
        </p:nvSpPr>
        <p:spPr>
          <a:xfrm>
            <a:off x="685800" y="164700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6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1447920"/>
            <a:ext cx="777203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685800" y="1447920"/>
            <a:ext cx="777203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pic>
        <p:nvPicPr>
          <p:cNvPr id="65" name="Shape 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32960" y="1447559"/>
            <a:ext cx="476999" cy="38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32960" y="1447559"/>
            <a:ext cx="476999" cy="38051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Slid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685800" y="1410120"/>
            <a:ext cx="7772039" cy="456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, Conte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1447920"/>
            <a:ext cx="777203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itle, 2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1447920"/>
            <a:ext cx="379259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4668480" y="1447920"/>
            <a:ext cx="379259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nly">
  <p:cSld name="Centered 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subTitle"/>
          </p:nvPr>
        </p:nvSpPr>
        <p:spPr>
          <a:xfrm>
            <a:off x="685800" y="0"/>
            <a:ext cx="7772039" cy="6357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AndObj">
  <p:cSld name="Title, 2 Content and Conte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685800" y="164700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2" name="Shape 102"/>
          <p:cNvSpPr txBox="1"/>
          <p:nvPr>
            <p:ph idx="3" type="body"/>
          </p:nvPr>
        </p:nvSpPr>
        <p:spPr>
          <a:xfrm>
            <a:off x="4668480" y="1447920"/>
            <a:ext cx="379259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AndTwoObj">
  <p:cSld name="Title Content and 2 Conte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1447920"/>
            <a:ext cx="379259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466848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8" name="Shape 108"/>
          <p:cNvSpPr txBox="1"/>
          <p:nvPr>
            <p:ph idx="3" type="body"/>
          </p:nvPr>
        </p:nvSpPr>
        <p:spPr>
          <a:xfrm>
            <a:off x="4668480" y="164700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OverTx">
  <p:cSld name="Title, 2 Content over Conten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3" name="Shape 113"/>
          <p:cNvSpPr txBox="1"/>
          <p:nvPr>
            <p:ph idx="2" type="body"/>
          </p:nvPr>
        </p:nvSpPr>
        <p:spPr>
          <a:xfrm>
            <a:off x="466848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4" name="Shape 114"/>
          <p:cNvSpPr txBox="1"/>
          <p:nvPr>
            <p:ph idx="3" type="body"/>
          </p:nvPr>
        </p:nvSpPr>
        <p:spPr>
          <a:xfrm>
            <a:off x="685800" y="1647000"/>
            <a:ext cx="777203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verTx">
  <p:cSld name="Title, Content over Conte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1447920"/>
            <a:ext cx="777203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685800" y="1647000"/>
            <a:ext cx="777203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fourObj">
  <p:cSld name="Title, 4 Conte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4" name="Shape 124"/>
          <p:cNvSpPr txBox="1"/>
          <p:nvPr>
            <p:ph idx="2" type="body"/>
          </p:nvPr>
        </p:nvSpPr>
        <p:spPr>
          <a:xfrm>
            <a:off x="466848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5" name="Shape 125"/>
          <p:cNvSpPr txBox="1"/>
          <p:nvPr>
            <p:ph idx="3" type="body"/>
          </p:nvPr>
        </p:nvSpPr>
        <p:spPr>
          <a:xfrm>
            <a:off x="4668480" y="164700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6" name="Shape 126"/>
          <p:cNvSpPr txBox="1"/>
          <p:nvPr>
            <p:ph idx="4" type="body"/>
          </p:nvPr>
        </p:nvSpPr>
        <p:spPr>
          <a:xfrm>
            <a:off x="685800" y="164700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6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1447920"/>
            <a:ext cx="777203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1" name="Shape 131"/>
          <p:cNvSpPr txBox="1"/>
          <p:nvPr>
            <p:ph idx="2" type="body"/>
          </p:nvPr>
        </p:nvSpPr>
        <p:spPr>
          <a:xfrm>
            <a:off x="685800" y="1447920"/>
            <a:ext cx="777203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pic>
        <p:nvPicPr>
          <p:cNvPr id="132" name="Shape 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32960" y="1447559"/>
            <a:ext cx="476999" cy="38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32960" y="1447559"/>
            <a:ext cx="476999" cy="38051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ext 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43" name="Shape 143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2" type="body"/>
          </p:nvPr>
        </p:nvSpPr>
        <p:spPr>
          <a:xfrm>
            <a:off x="685800" y="2209800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18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3" type="body"/>
          </p:nvPr>
        </p:nvSpPr>
        <p:spPr>
          <a:xfrm>
            <a:off x="685800" y="3429000"/>
            <a:ext cx="77724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41300" lvl="0" marL="342900" rtl="0">
              <a:spcBef>
                <a:spcPts val="0"/>
              </a:spcBef>
              <a:buFont typeface="Arial"/>
              <a:buChar char="•"/>
              <a:defRPr sz="1600"/>
            </a:lvl1pPr>
            <a:lvl2pPr indent="-184150" lvl="1" marL="742950" rtl="0">
              <a:spcBef>
                <a:spcPts val="0"/>
              </a:spcBef>
              <a:buFont typeface="Arial"/>
              <a:buChar char="•"/>
              <a:defRPr sz="1600"/>
            </a:lvl2pPr>
            <a:lvl3pPr indent="-127000" lvl="2" marL="1143000" rtl="0">
              <a:spcBef>
                <a:spcPts val="0"/>
              </a:spcBef>
              <a:buFont typeface="Arial"/>
              <a:buChar char="•"/>
              <a:defRPr sz="1600"/>
            </a:lvl3pPr>
            <a:lvl4pPr indent="-127000" lvl="3" marL="1600200" rtl="0">
              <a:spcBef>
                <a:spcPts val="0"/>
              </a:spcBef>
              <a:buFont typeface="Arial"/>
              <a:buChar char="•"/>
              <a:defRPr sz="1600"/>
            </a:lvl4pPr>
            <a:lvl5pPr indent="-127000" lvl="4" marL="2057400" rtl="0">
              <a:spcBef>
                <a:spcPts val="0"/>
              </a:spcBef>
              <a:buFont typeface="Arial"/>
              <a:buChar char="•"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ext left, graphic righ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pic"/>
          </p:nvPr>
        </p:nvSpPr>
        <p:spPr>
          <a:xfrm>
            <a:off x="4572000" y="2133600"/>
            <a:ext cx="3886200" cy="3733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51" name="Shape 151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3" type="body"/>
          </p:nvPr>
        </p:nvSpPr>
        <p:spPr>
          <a:xfrm>
            <a:off x="685800" y="2133600"/>
            <a:ext cx="365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4" type="body"/>
          </p:nvPr>
        </p:nvSpPr>
        <p:spPr>
          <a:xfrm>
            <a:off x="685800" y="3429000"/>
            <a:ext cx="36576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41300" lvl="0" marL="342900" rtl="0">
              <a:spcBef>
                <a:spcPts val="0"/>
              </a:spcBef>
              <a:buFont typeface="Arial"/>
              <a:buChar char="•"/>
              <a:defRPr sz="1600"/>
            </a:lvl1pPr>
            <a:lvl2pPr indent="-184150" lvl="1" marL="742950" rtl="0">
              <a:spcBef>
                <a:spcPts val="0"/>
              </a:spcBef>
              <a:buFont typeface="Arial"/>
              <a:buChar char="•"/>
              <a:defRPr sz="1600"/>
            </a:lvl2pPr>
            <a:lvl3pPr indent="-127000" lvl="2" marL="1143000" rtl="0">
              <a:spcBef>
                <a:spcPts val="0"/>
              </a:spcBef>
              <a:buFont typeface="Arial"/>
              <a:buChar char="•"/>
              <a:defRPr sz="1600"/>
            </a:lvl3pPr>
            <a:lvl4pPr indent="-127000" lvl="3" marL="1600200" rtl="0">
              <a:spcBef>
                <a:spcPts val="0"/>
              </a:spcBef>
              <a:buFont typeface="Arial"/>
              <a:buChar char="•"/>
              <a:defRPr sz="1600"/>
            </a:lvl4pPr>
            <a:lvl5pPr indent="-127000" lvl="4" marL="2057400" rtl="0">
              <a:spcBef>
                <a:spcPts val="0"/>
              </a:spcBef>
              <a:buFont typeface="Arial"/>
              <a:buChar char="•"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gos top, text bottom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724400"/>
            <a:ext cx="7772400" cy="1066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Shape 156"/>
          <p:cNvSpPr/>
          <p:nvPr>
            <p:ph idx="2" type="pic"/>
          </p:nvPr>
        </p:nvSpPr>
        <p:spPr>
          <a:xfrm>
            <a:off x="685800" y="29337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Shape 157"/>
          <p:cNvSpPr/>
          <p:nvPr>
            <p:ph idx="3" type="pic"/>
          </p:nvPr>
        </p:nvSpPr>
        <p:spPr>
          <a:xfrm>
            <a:off x="1828800" y="29337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Shape 158"/>
          <p:cNvSpPr/>
          <p:nvPr>
            <p:ph idx="4" type="pic"/>
          </p:nvPr>
        </p:nvSpPr>
        <p:spPr>
          <a:xfrm>
            <a:off x="2971800" y="29337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Shape 159"/>
          <p:cNvSpPr/>
          <p:nvPr>
            <p:ph idx="5" type="pic"/>
          </p:nvPr>
        </p:nvSpPr>
        <p:spPr>
          <a:xfrm>
            <a:off x="4114800" y="29337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Shape 160"/>
          <p:cNvSpPr/>
          <p:nvPr>
            <p:ph idx="6" type="pic"/>
          </p:nvPr>
        </p:nvSpPr>
        <p:spPr>
          <a:xfrm>
            <a:off x="5257800" y="29337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Shape 161"/>
          <p:cNvSpPr/>
          <p:nvPr>
            <p:ph idx="7" type="pic"/>
          </p:nvPr>
        </p:nvSpPr>
        <p:spPr>
          <a:xfrm>
            <a:off x="6400800" y="29337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Shape 162"/>
          <p:cNvSpPr/>
          <p:nvPr>
            <p:ph idx="8" type="pic"/>
          </p:nvPr>
        </p:nvSpPr>
        <p:spPr>
          <a:xfrm>
            <a:off x="7543800" y="29337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9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66" name="Shape 166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graphic top, text bottom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53340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Shape 169"/>
          <p:cNvSpPr/>
          <p:nvPr>
            <p:ph idx="2" type="pic"/>
          </p:nvPr>
        </p:nvSpPr>
        <p:spPr>
          <a:xfrm>
            <a:off x="685800" y="2209800"/>
            <a:ext cx="7772400" cy="2895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3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73" name="Shape 173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ext top, graphic bottom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22860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Shape 176"/>
          <p:cNvSpPr/>
          <p:nvPr>
            <p:ph idx="2" type="pic"/>
          </p:nvPr>
        </p:nvSpPr>
        <p:spPr>
          <a:xfrm>
            <a:off x="685800" y="2895600"/>
            <a:ext cx="7772400" cy="2895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3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80" name="Shape 180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685800" y="1410120"/>
            <a:ext cx="7772039" cy="456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genda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2286000"/>
            <a:ext cx="388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2" type="body"/>
          </p:nvPr>
        </p:nvSpPr>
        <p:spPr>
          <a:xfrm>
            <a:off x="685800" y="2590800"/>
            <a:ext cx="3886200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Clr>
                <a:srgbClr val="4C4C4C"/>
              </a:buClr>
              <a:buNone/>
              <a:defRPr sz="1400" cap="none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3" type="body"/>
          </p:nvPr>
        </p:nvSpPr>
        <p:spPr>
          <a:xfrm>
            <a:off x="685800" y="3124200"/>
            <a:ext cx="388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4" type="body"/>
          </p:nvPr>
        </p:nvSpPr>
        <p:spPr>
          <a:xfrm>
            <a:off x="685800" y="3429000"/>
            <a:ext cx="3886200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Clr>
                <a:srgbClr val="4C4C4C"/>
              </a:buClr>
              <a:buNone/>
              <a:defRPr sz="1400" cap="none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5" type="body"/>
          </p:nvPr>
        </p:nvSpPr>
        <p:spPr>
          <a:xfrm>
            <a:off x="685800" y="3962400"/>
            <a:ext cx="388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6" type="body"/>
          </p:nvPr>
        </p:nvSpPr>
        <p:spPr>
          <a:xfrm>
            <a:off x="685800" y="4267200"/>
            <a:ext cx="3886200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Clr>
                <a:srgbClr val="4C4C4C"/>
              </a:buClr>
              <a:buNone/>
              <a:defRPr sz="1400" cap="none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7" type="body"/>
          </p:nvPr>
        </p:nvSpPr>
        <p:spPr>
          <a:xfrm>
            <a:off x="685800" y="4800600"/>
            <a:ext cx="388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8" type="body"/>
          </p:nvPr>
        </p:nvSpPr>
        <p:spPr>
          <a:xfrm>
            <a:off x="685800" y="5105400"/>
            <a:ext cx="3886200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Clr>
                <a:srgbClr val="4C4C4C"/>
              </a:buClr>
              <a:buNone/>
              <a:defRPr sz="1400" cap="none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9" type="body"/>
          </p:nvPr>
        </p:nvSpPr>
        <p:spPr>
          <a:xfrm>
            <a:off x="4572000" y="2286000"/>
            <a:ext cx="388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3" type="body"/>
          </p:nvPr>
        </p:nvSpPr>
        <p:spPr>
          <a:xfrm>
            <a:off x="4572000" y="2590800"/>
            <a:ext cx="3886200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None/>
              <a:defRPr sz="1400" cap="none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4" type="body"/>
          </p:nvPr>
        </p:nvSpPr>
        <p:spPr>
          <a:xfrm>
            <a:off x="4572000" y="3124200"/>
            <a:ext cx="388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15" type="body"/>
          </p:nvPr>
        </p:nvSpPr>
        <p:spPr>
          <a:xfrm>
            <a:off x="4572000" y="3429000"/>
            <a:ext cx="3886200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Clr>
                <a:srgbClr val="4C4C4C"/>
              </a:buClr>
              <a:buNone/>
              <a:defRPr sz="1400" cap="none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16" type="body"/>
          </p:nvPr>
        </p:nvSpPr>
        <p:spPr>
          <a:xfrm>
            <a:off x="4572000" y="3962400"/>
            <a:ext cx="388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7" type="body"/>
          </p:nvPr>
        </p:nvSpPr>
        <p:spPr>
          <a:xfrm>
            <a:off x="4572000" y="4267200"/>
            <a:ext cx="3886200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Clr>
                <a:srgbClr val="4C4C4C"/>
              </a:buClr>
              <a:buNone/>
              <a:defRPr sz="1400" cap="none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18" type="body"/>
          </p:nvPr>
        </p:nvSpPr>
        <p:spPr>
          <a:xfrm>
            <a:off x="4572000" y="4800600"/>
            <a:ext cx="388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9" type="body"/>
          </p:nvPr>
        </p:nvSpPr>
        <p:spPr>
          <a:xfrm>
            <a:off x="4572000" y="5105400"/>
            <a:ext cx="3886200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Clr>
                <a:srgbClr val="4C4C4C"/>
              </a:buClr>
              <a:buNone/>
              <a:defRPr sz="1400" cap="none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20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01" name="Shape 201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headline only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685800" y="236220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defRPr sz="3600" cap="none"/>
            </a:lvl1pPr>
            <a:lvl2pPr lvl="1"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graphic left, text righ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pic"/>
          </p:nvPr>
        </p:nvSpPr>
        <p:spPr>
          <a:xfrm>
            <a:off x="685800" y="2133600"/>
            <a:ext cx="3886200" cy="3733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11" name="Shape 211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3" type="body"/>
          </p:nvPr>
        </p:nvSpPr>
        <p:spPr>
          <a:xfrm>
            <a:off x="4800600" y="2133600"/>
            <a:ext cx="365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Shape 213"/>
          <p:cNvSpPr txBox="1"/>
          <p:nvPr>
            <p:ph idx="4" type="body"/>
          </p:nvPr>
        </p:nvSpPr>
        <p:spPr>
          <a:xfrm>
            <a:off x="4800600" y="3429000"/>
            <a:ext cx="36576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41300" lvl="0" marL="342900" rtl="0">
              <a:spcBef>
                <a:spcPts val="0"/>
              </a:spcBef>
              <a:buFont typeface="Arial"/>
              <a:buChar char="•"/>
              <a:defRPr sz="1600"/>
            </a:lvl1pPr>
            <a:lvl2pPr indent="-184150" lvl="1" marL="742950" rtl="0">
              <a:spcBef>
                <a:spcPts val="0"/>
              </a:spcBef>
              <a:buFont typeface="Arial"/>
              <a:buChar char="•"/>
              <a:defRPr sz="1600"/>
            </a:lvl2pPr>
            <a:lvl3pPr indent="-127000" lvl="2" marL="1143000" rtl="0">
              <a:spcBef>
                <a:spcPts val="0"/>
              </a:spcBef>
              <a:buFont typeface="Arial"/>
              <a:buChar char="•"/>
              <a:defRPr sz="1600"/>
            </a:lvl3pPr>
            <a:lvl4pPr indent="-127000" lvl="3" marL="1600200" rtl="0">
              <a:spcBef>
                <a:spcPts val="0"/>
              </a:spcBef>
              <a:buFont typeface="Arial"/>
              <a:buChar char="•"/>
              <a:defRPr sz="1600"/>
            </a:lvl4pPr>
            <a:lvl5pPr indent="-127000" lvl="4" marL="2057400" rtl="0">
              <a:spcBef>
                <a:spcPts val="0"/>
              </a:spcBef>
              <a:buFont typeface="Arial"/>
              <a:buChar char="•"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lumns, graphic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pic"/>
          </p:nvPr>
        </p:nvSpPr>
        <p:spPr>
          <a:xfrm>
            <a:off x="685800" y="2133600"/>
            <a:ext cx="3886200" cy="1295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3581400"/>
            <a:ext cx="388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Shape 217"/>
          <p:cNvSpPr/>
          <p:nvPr>
            <p:ph idx="3" type="pic"/>
          </p:nvPr>
        </p:nvSpPr>
        <p:spPr>
          <a:xfrm>
            <a:off x="4572000" y="2133600"/>
            <a:ext cx="3886200" cy="1295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4" type="body"/>
          </p:nvPr>
        </p:nvSpPr>
        <p:spPr>
          <a:xfrm>
            <a:off x="4572000" y="3581400"/>
            <a:ext cx="388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5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" name="Shape 220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22" name="Shape 222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6" type="body"/>
          </p:nvPr>
        </p:nvSpPr>
        <p:spPr>
          <a:xfrm>
            <a:off x="685800" y="4419600"/>
            <a:ext cx="3886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Shape 224"/>
          <p:cNvSpPr txBox="1"/>
          <p:nvPr>
            <p:ph idx="7" type="body"/>
          </p:nvPr>
        </p:nvSpPr>
        <p:spPr>
          <a:xfrm>
            <a:off x="4572000" y="4419600"/>
            <a:ext cx="3886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lumns, 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4572000" y="2514600"/>
            <a:ext cx="388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2" type="body"/>
          </p:nvPr>
        </p:nvSpPr>
        <p:spPr>
          <a:xfrm>
            <a:off x="685800" y="2514600"/>
            <a:ext cx="388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Shape 228"/>
          <p:cNvSpPr txBox="1"/>
          <p:nvPr>
            <p:ph idx="3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31" name="Shape 231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Shape 232"/>
          <p:cNvSpPr txBox="1"/>
          <p:nvPr>
            <p:ph idx="4" type="body"/>
          </p:nvPr>
        </p:nvSpPr>
        <p:spPr>
          <a:xfrm>
            <a:off x="685800" y="3352800"/>
            <a:ext cx="38862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5" type="body"/>
          </p:nvPr>
        </p:nvSpPr>
        <p:spPr>
          <a:xfrm>
            <a:off x="4572000" y="3352800"/>
            <a:ext cx="38862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ree columns, graphic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pic"/>
          </p:nvPr>
        </p:nvSpPr>
        <p:spPr>
          <a:xfrm>
            <a:off x="685800" y="2133600"/>
            <a:ext cx="2468880" cy="1295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3581400"/>
            <a:ext cx="246888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Shape 237"/>
          <p:cNvSpPr/>
          <p:nvPr>
            <p:ph idx="3" type="pic"/>
          </p:nvPr>
        </p:nvSpPr>
        <p:spPr>
          <a:xfrm>
            <a:off x="3337560" y="2133600"/>
            <a:ext cx="2468880" cy="1295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4" type="body"/>
          </p:nvPr>
        </p:nvSpPr>
        <p:spPr>
          <a:xfrm>
            <a:off x="3337560" y="3581400"/>
            <a:ext cx="246888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Shape 239"/>
          <p:cNvSpPr/>
          <p:nvPr>
            <p:ph idx="5" type="pic"/>
          </p:nvPr>
        </p:nvSpPr>
        <p:spPr>
          <a:xfrm>
            <a:off x="5989319" y="2133600"/>
            <a:ext cx="2468880" cy="1295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Shape 240"/>
          <p:cNvSpPr txBox="1"/>
          <p:nvPr>
            <p:ph idx="6" type="body"/>
          </p:nvPr>
        </p:nvSpPr>
        <p:spPr>
          <a:xfrm>
            <a:off x="5989319" y="3581400"/>
            <a:ext cx="246888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Shape 241"/>
          <p:cNvSpPr txBox="1"/>
          <p:nvPr>
            <p:ph idx="7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44" name="Shape 244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8" type="body"/>
          </p:nvPr>
        </p:nvSpPr>
        <p:spPr>
          <a:xfrm>
            <a:off x="685800" y="4419600"/>
            <a:ext cx="246888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9" type="body"/>
          </p:nvPr>
        </p:nvSpPr>
        <p:spPr>
          <a:xfrm>
            <a:off x="3337560" y="4419600"/>
            <a:ext cx="246888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Shape 247"/>
          <p:cNvSpPr txBox="1"/>
          <p:nvPr>
            <p:ph idx="13" type="body"/>
          </p:nvPr>
        </p:nvSpPr>
        <p:spPr>
          <a:xfrm>
            <a:off x="5989319" y="4419600"/>
            <a:ext cx="246888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ree columns, 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2286000"/>
            <a:ext cx="246888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2" type="body"/>
          </p:nvPr>
        </p:nvSpPr>
        <p:spPr>
          <a:xfrm>
            <a:off x="3337560" y="2286000"/>
            <a:ext cx="246888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Shape 251"/>
          <p:cNvSpPr txBox="1"/>
          <p:nvPr>
            <p:ph idx="3" type="body"/>
          </p:nvPr>
        </p:nvSpPr>
        <p:spPr>
          <a:xfrm>
            <a:off x="5989319" y="2286000"/>
            <a:ext cx="246888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Shape 252"/>
          <p:cNvSpPr txBox="1"/>
          <p:nvPr>
            <p:ph idx="4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Shape 253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55" name="Shape 255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Shape 256"/>
          <p:cNvSpPr txBox="1"/>
          <p:nvPr>
            <p:ph idx="5" type="body"/>
          </p:nvPr>
        </p:nvSpPr>
        <p:spPr>
          <a:xfrm>
            <a:off x="685800" y="3124200"/>
            <a:ext cx="2468880" cy="251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Shape 257"/>
          <p:cNvSpPr txBox="1"/>
          <p:nvPr>
            <p:ph idx="6" type="body"/>
          </p:nvPr>
        </p:nvSpPr>
        <p:spPr>
          <a:xfrm>
            <a:off x="3337560" y="3124200"/>
            <a:ext cx="2468880" cy="251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Shape 258"/>
          <p:cNvSpPr txBox="1"/>
          <p:nvPr>
            <p:ph idx="7" type="body"/>
          </p:nvPr>
        </p:nvSpPr>
        <p:spPr>
          <a:xfrm>
            <a:off x="5989319" y="3124200"/>
            <a:ext cx="2468880" cy="251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ext top, logos bottom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2209800"/>
            <a:ext cx="7772400" cy="1066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" name="Shape 261"/>
          <p:cNvSpPr/>
          <p:nvPr>
            <p:ph idx="2" type="pic"/>
          </p:nvPr>
        </p:nvSpPr>
        <p:spPr>
          <a:xfrm>
            <a:off x="685800" y="42291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Shape 262"/>
          <p:cNvSpPr/>
          <p:nvPr>
            <p:ph idx="3" type="pic"/>
          </p:nvPr>
        </p:nvSpPr>
        <p:spPr>
          <a:xfrm>
            <a:off x="1828800" y="42291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" name="Shape 263"/>
          <p:cNvSpPr/>
          <p:nvPr>
            <p:ph idx="4" type="pic"/>
          </p:nvPr>
        </p:nvSpPr>
        <p:spPr>
          <a:xfrm>
            <a:off x="2971800" y="42291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" name="Shape 264"/>
          <p:cNvSpPr/>
          <p:nvPr>
            <p:ph idx="5" type="pic"/>
          </p:nvPr>
        </p:nvSpPr>
        <p:spPr>
          <a:xfrm>
            <a:off x="4114800" y="42291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Shape 265"/>
          <p:cNvSpPr/>
          <p:nvPr>
            <p:ph idx="6" type="pic"/>
          </p:nvPr>
        </p:nvSpPr>
        <p:spPr>
          <a:xfrm>
            <a:off x="5257800" y="42291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" name="Shape 266"/>
          <p:cNvSpPr/>
          <p:nvPr>
            <p:ph idx="7" type="pic"/>
          </p:nvPr>
        </p:nvSpPr>
        <p:spPr>
          <a:xfrm>
            <a:off x="6400800" y="42291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" name="Shape 267"/>
          <p:cNvSpPr/>
          <p:nvPr>
            <p:ph idx="8" type="pic"/>
          </p:nvPr>
        </p:nvSpPr>
        <p:spPr>
          <a:xfrm>
            <a:off x="7543800" y="42291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" name="Shape 268"/>
          <p:cNvSpPr txBox="1"/>
          <p:nvPr>
            <p:ph idx="9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71" name="Shape 271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ext left, logos righ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pic"/>
          </p:nvPr>
        </p:nvSpPr>
        <p:spPr>
          <a:xfrm>
            <a:off x="7077456" y="2362200"/>
            <a:ext cx="1380743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Shape 274"/>
          <p:cNvSpPr/>
          <p:nvPr>
            <p:ph idx="3" type="pic"/>
          </p:nvPr>
        </p:nvSpPr>
        <p:spPr>
          <a:xfrm>
            <a:off x="7077456" y="3962400"/>
            <a:ext cx="1380743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Shape 275"/>
          <p:cNvSpPr/>
          <p:nvPr>
            <p:ph idx="4" type="pic"/>
          </p:nvPr>
        </p:nvSpPr>
        <p:spPr>
          <a:xfrm>
            <a:off x="5410200" y="2362200"/>
            <a:ext cx="1380743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Shape 276"/>
          <p:cNvSpPr/>
          <p:nvPr>
            <p:ph idx="5" type="pic"/>
          </p:nvPr>
        </p:nvSpPr>
        <p:spPr>
          <a:xfrm>
            <a:off x="5410200" y="3962400"/>
            <a:ext cx="1380743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Shape 278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" name="Shape 279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80" name="Shape 280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Shape 281"/>
          <p:cNvSpPr txBox="1"/>
          <p:nvPr>
            <p:ph idx="6" type="body"/>
          </p:nvPr>
        </p:nvSpPr>
        <p:spPr>
          <a:xfrm>
            <a:off x="685800" y="2362200"/>
            <a:ext cx="36576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Shape 282"/>
          <p:cNvSpPr txBox="1"/>
          <p:nvPr>
            <p:ph idx="7" type="body"/>
          </p:nvPr>
        </p:nvSpPr>
        <p:spPr>
          <a:xfrm>
            <a:off x="685800" y="3429000"/>
            <a:ext cx="36576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41300" lvl="0" marL="342900" rtl="0">
              <a:spcBef>
                <a:spcPts val="0"/>
              </a:spcBef>
              <a:buFont typeface="Arial"/>
              <a:buChar char="•"/>
              <a:defRPr sz="1600"/>
            </a:lvl1pPr>
            <a:lvl2pPr indent="-184150" lvl="1" marL="742950" rtl="0">
              <a:spcBef>
                <a:spcPts val="0"/>
              </a:spcBef>
              <a:buFont typeface="Arial"/>
              <a:buChar char="•"/>
              <a:defRPr sz="1600"/>
            </a:lvl2pPr>
            <a:lvl3pPr indent="-127000" lvl="2" marL="1143000" rtl="0">
              <a:spcBef>
                <a:spcPts val="0"/>
              </a:spcBef>
              <a:buFont typeface="Arial"/>
              <a:buChar char="•"/>
              <a:defRPr sz="1600"/>
            </a:lvl3pPr>
            <a:lvl4pPr indent="-127000" lvl="3" marL="1600200" rtl="0">
              <a:spcBef>
                <a:spcPts val="0"/>
              </a:spcBef>
              <a:buFont typeface="Arial"/>
              <a:buChar char="•"/>
              <a:defRPr sz="1600"/>
            </a:lvl4pPr>
            <a:lvl5pPr indent="-127000" lvl="4" marL="2057400" rtl="0">
              <a:spcBef>
                <a:spcPts val="0"/>
              </a:spcBef>
              <a:buFont typeface="Arial"/>
              <a:buChar char="•"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gos left, text righ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pic"/>
          </p:nvPr>
        </p:nvSpPr>
        <p:spPr>
          <a:xfrm>
            <a:off x="2353056" y="2362200"/>
            <a:ext cx="1380743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" name="Shape 285"/>
          <p:cNvSpPr/>
          <p:nvPr>
            <p:ph idx="3" type="pic"/>
          </p:nvPr>
        </p:nvSpPr>
        <p:spPr>
          <a:xfrm>
            <a:off x="2353056" y="3962400"/>
            <a:ext cx="1380743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" name="Shape 286"/>
          <p:cNvSpPr/>
          <p:nvPr>
            <p:ph idx="4" type="pic"/>
          </p:nvPr>
        </p:nvSpPr>
        <p:spPr>
          <a:xfrm>
            <a:off x="685800" y="2362200"/>
            <a:ext cx="1380743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" name="Shape 287"/>
          <p:cNvSpPr/>
          <p:nvPr>
            <p:ph idx="5" type="pic"/>
          </p:nvPr>
        </p:nvSpPr>
        <p:spPr>
          <a:xfrm>
            <a:off x="685800" y="3962400"/>
            <a:ext cx="1380743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" name="Shape 289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" name="Shape 290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91" name="Shape 291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" name="Shape 292"/>
          <p:cNvSpPr txBox="1"/>
          <p:nvPr>
            <p:ph idx="6" type="body"/>
          </p:nvPr>
        </p:nvSpPr>
        <p:spPr>
          <a:xfrm>
            <a:off x="4800600" y="2362200"/>
            <a:ext cx="36576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Shape 293"/>
          <p:cNvSpPr txBox="1"/>
          <p:nvPr>
            <p:ph idx="7" type="body"/>
          </p:nvPr>
        </p:nvSpPr>
        <p:spPr>
          <a:xfrm>
            <a:off x="4800600" y="3429000"/>
            <a:ext cx="36576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41300" lvl="0" marL="342900" rtl="0">
              <a:spcBef>
                <a:spcPts val="0"/>
              </a:spcBef>
              <a:buFont typeface="Arial"/>
              <a:buChar char="•"/>
              <a:defRPr sz="1600"/>
            </a:lvl1pPr>
            <a:lvl2pPr indent="-184150" lvl="1" marL="742950" rtl="0">
              <a:spcBef>
                <a:spcPts val="0"/>
              </a:spcBef>
              <a:buFont typeface="Arial"/>
              <a:buChar char="•"/>
              <a:defRPr sz="1600"/>
            </a:lvl2pPr>
            <a:lvl3pPr indent="-127000" lvl="2" marL="1143000" rtl="0">
              <a:spcBef>
                <a:spcPts val="0"/>
              </a:spcBef>
              <a:buFont typeface="Arial"/>
              <a:buChar char="•"/>
              <a:defRPr sz="1600"/>
            </a:lvl3pPr>
            <a:lvl4pPr indent="-127000" lvl="3" marL="1600200" rtl="0">
              <a:spcBef>
                <a:spcPts val="0"/>
              </a:spcBef>
              <a:buFont typeface="Arial"/>
              <a:buChar char="•"/>
              <a:defRPr sz="1600"/>
            </a:lvl4pPr>
            <a:lvl5pPr indent="-127000" lvl="4" marL="2057400" rtl="0">
              <a:spcBef>
                <a:spcPts val="0"/>
              </a:spcBef>
              <a:buFont typeface="Arial"/>
              <a:buChar char="•"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itle, 2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685800" y="1447920"/>
            <a:ext cx="379259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668480" y="1447920"/>
            <a:ext cx="379259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rofile left, text righ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pic"/>
          </p:nvPr>
        </p:nvSpPr>
        <p:spPr>
          <a:xfrm>
            <a:off x="685800" y="2286000"/>
            <a:ext cx="320039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7" name="Shape 297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8" name="Shape 298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99" name="Shape 299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Shape 300"/>
          <p:cNvSpPr txBox="1"/>
          <p:nvPr>
            <p:ph idx="3" type="body"/>
          </p:nvPr>
        </p:nvSpPr>
        <p:spPr>
          <a:xfrm>
            <a:off x="4800600" y="2362200"/>
            <a:ext cx="36576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800" cap="none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Shape 301"/>
          <p:cNvSpPr txBox="1"/>
          <p:nvPr>
            <p:ph idx="4" type="body"/>
          </p:nvPr>
        </p:nvSpPr>
        <p:spPr>
          <a:xfrm>
            <a:off x="4800600" y="3429000"/>
            <a:ext cx="36576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None/>
              <a:defRPr sz="1600"/>
            </a:lvl1pPr>
            <a:lvl2pPr indent="-184150" lvl="1" marL="742950" rtl="0">
              <a:spcBef>
                <a:spcPts val="0"/>
              </a:spcBef>
              <a:buFont typeface="Arial"/>
              <a:buChar char="•"/>
              <a:defRPr sz="1600"/>
            </a:lvl2pPr>
            <a:lvl3pPr indent="-127000" lvl="2" marL="1143000" rtl="0">
              <a:spcBef>
                <a:spcPts val="0"/>
              </a:spcBef>
              <a:buFont typeface="Arial"/>
              <a:buChar char="•"/>
              <a:defRPr sz="1600"/>
            </a:lvl3pPr>
            <a:lvl4pPr indent="-127000" lvl="3" marL="1600200" rtl="0">
              <a:spcBef>
                <a:spcPts val="0"/>
              </a:spcBef>
              <a:buFont typeface="Arial"/>
              <a:buChar char="•"/>
              <a:defRPr sz="1600"/>
            </a:lvl4pPr>
            <a:lvl5pPr indent="-127000" lvl="4" marL="2057400" rtl="0">
              <a:spcBef>
                <a:spcPts val="0"/>
              </a:spcBef>
              <a:buFont typeface="Arial"/>
              <a:buChar char="•"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" name="Shape 302"/>
          <p:cNvSpPr txBox="1"/>
          <p:nvPr>
            <p:ph idx="5" type="body"/>
          </p:nvPr>
        </p:nvSpPr>
        <p:spPr>
          <a:xfrm>
            <a:off x="685800" y="3810000"/>
            <a:ext cx="3200399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red structur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 sz="3200" cap="none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ue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 sz="3200" cap="none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ue structure 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 sz="3200" cap="none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ue natur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 sz="3200" cap="none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red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 sz="3200" cap="none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red natur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 sz="3200" cap="none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nly">
  <p:cSld name="Centered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" type="subTitle"/>
          </p:nvPr>
        </p:nvSpPr>
        <p:spPr>
          <a:xfrm>
            <a:off x="685800" y="0"/>
            <a:ext cx="7772039" cy="6357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AndObj">
  <p:cSld name="Title, 2 Content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68580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685800" y="164700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5" name="Shape 35"/>
          <p:cNvSpPr txBox="1"/>
          <p:nvPr>
            <p:ph idx="3" type="body"/>
          </p:nvPr>
        </p:nvSpPr>
        <p:spPr>
          <a:xfrm>
            <a:off x="4668480" y="1447920"/>
            <a:ext cx="379259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AndTwoObj">
  <p:cSld name="Title Content and 2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685800" y="1447920"/>
            <a:ext cx="379259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466848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1" name="Shape 41"/>
          <p:cNvSpPr txBox="1"/>
          <p:nvPr>
            <p:ph idx="3" type="body"/>
          </p:nvPr>
        </p:nvSpPr>
        <p:spPr>
          <a:xfrm>
            <a:off x="4668480" y="164700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OverTx">
  <p:cSld name="Title, 2 Content over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66848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7" name="Shape 47"/>
          <p:cNvSpPr txBox="1"/>
          <p:nvPr>
            <p:ph idx="3" type="body"/>
          </p:nvPr>
        </p:nvSpPr>
        <p:spPr>
          <a:xfrm>
            <a:off x="685800" y="1647000"/>
            <a:ext cx="777203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05.png"/><Relationship Id="rId2" Type="http://schemas.openxmlformats.org/officeDocument/2006/relationships/image" Target="../media/image00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0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02.png"/><Relationship Id="rId2" Type="http://schemas.openxmlformats.org/officeDocument/2006/relationships/image" Target="../media/image0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0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theme" Target="../theme/theme4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0" y="2057400"/>
            <a:ext cx="1880999" cy="6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2590919" y="2743200"/>
            <a:ext cx="5851800" cy="914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2590919" y="4495680"/>
            <a:ext cx="4114439" cy="11426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02600" y="6454800"/>
            <a:ext cx="712439" cy="22824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1447920"/>
            <a:ext cx="777203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457200" y="6400800"/>
            <a:ext cx="7162560" cy="364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-76320" y="6400800"/>
            <a:ext cx="533159" cy="364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18350" lIns="91425" rIns="91425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-US" sz="800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73" name="Shape 73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685800" y="2209680"/>
            <a:ext cx="7772039" cy="99035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5" name="Shape 75"/>
          <p:cNvSpPr txBox="1"/>
          <p:nvPr>
            <p:ph idx="3" type="body"/>
          </p:nvPr>
        </p:nvSpPr>
        <p:spPr>
          <a:xfrm>
            <a:off x="685800" y="3429000"/>
            <a:ext cx="7772039" cy="2437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457200" y="6247439"/>
            <a:ext cx="2130119" cy="472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02613" y="6454775"/>
            <a:ext cx="712786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7025" y="6354762"/>
            <a:ext cx="852600" cy="274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jboss-developer/ticket-monster.git" TargetMode="External"/><Relationship Id="rId4" Type="http://schemas.openxmlformats.org/officeDocument/2006/relationships/hyperlink" Target="https://github.com/themoosman/ops-custom-eap6.git" TargetMode="External"/><Relationship Id="rId5" Type="http://schemas.openxmlformats.org/officeDocument/2006/relationships/hyperlink" Target="https://github.com/themoosman/ticket-monster-ose-s2i-build.git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wikipedia.org/wiki/Software_developer" TargetMode="External"/><Relationship Id="rId4" Type="http://schemas.openxmlformats.org/officeDocument/2006/relationships/hyperlink" Target="https://en.wikipedia.org/wiki/Information_technolog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/>
        </p:nvSpPr>
        <p:spPr>
          <a:xfrm>
            <a:off x="2377440" y="2834640"/>
            <a:ext cx="5851800" cy="914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920725" y="3886200"/>
            <a:ext cx="7459200" cy="23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By: Karl Moos, Nicholas Poyant and Frank Kannemann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b="0" i="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1568875" y="2834625"/>
            <a:ext cx="75294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rPr b="1" lang="en-US" sz="2200">
                <a:solidFill>
                  <a:srgbClr val="FFFFFF"/>
                </a:solidFill>
              </a:rPr>
              <a:t>Operations Workflow for Customizing Builder Images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b="1" sz="2700">
              <a:solidFill>
                <a:srgbClr val="FFFFFF"/>
              </a:solidFill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1318650" y="1813144"/>
            <a:ext cx="7589400" cy="592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01" name="Shape 401"/>
          <p:cNvGrpSpPr/>
          <p:nvPr/>
        </p:nvGrpSpPr>
        <p:grpSpPr>
          <a:xfrm>
            <a:off x="248289" y="1868994"/>
            <a:ext cx="914100" cy="622860"/>
            <a:chOff x="248289" y="1084029"/>
            <a:chExt cx="914100" cy="622860"/>
          </a:xfrm>
        </p:grpSpPr>
        <p:sp>
          <p:nvSpPr>
            <p:cNvPr id="402" name="Shape 402"/>
            <p:cNvSpPr/>
            <p:nvPr/>
          </p:nvSpPr>
          <p:spPr>
            <a:xfrm>
              <a:off x="248289" y="1490890"/>
              <a:ext cx="914100" cy="215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2025" lIns="64425" rIns="64425" tIns="32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0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OPS</a:t>
              </a:r>
            </a:p>
          </p:txBody>
        </p:sp>
        <p:pic>
          <p:nvPicPr>
            <p:cNvPr id="403" name="Shape 4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7496" y="1084029"/>
              <a:ext cx="242400" cy="375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4" name="Shape 404"/>
          <p:cNvSpPr/>
          <p:nvPr/>
        </p:nvSpPr>
        <p:spPr>
          <a:xfrm>
            <a:off x="8351250" y="2234339"/>
            <a:ext cx="7314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JENKINS</a:t>
            </a:r>
          </a:p>
        </p:txBody>
      </p:sp>
      <p:cxnSp>
        <p:nvCxnSpPr>
          <p:cNvPr id="405" name="Shape 405"/>
          <p:cNvCxnSpPr/>
          <p:nvPr/>
        </p:nvCxnSpPr>
        <p:spPr>
          <a:xfrm>
            <a:off x="2577930" y="2113744"/>
            <a:ext cx="1209599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406" name="Shape 406"/>
          <p:cNvCxnSpPr/>
          <p:nvPr/>
        </p:nvCxnSpPr>
        <p:spPr>
          <a:xfrm>
            <a:off x="5031689" y="2106904"/>
            <a:ext cx="731400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07" name="Shape 407"/>
          <p:cNvSpPr/>
          <p:nvPr/>
        </p:nvSpPr>
        <p:spPr>
          <a:xfrm>
            <a:off x="1395101" y="1961464"/>
            <a:ext cx="12189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000">
                <a:solidFill>
                  <a:srgbClr val="FFFFFF"/>
                </a:solidFill>
              </a:rPr>
              <a:t>uild</a:t>
            </a:r>
            <a:r>
              <a:rPr b="0" lang="en-US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/Promote</a:t>
            </a:r>
          </a:p>
        </p:txBody>
      </p:sp>
      <p:sp>
        <p:nvSpPr>
          <p:cNvPr id="408" name="Shape 408"/>
          <p:cNvSpPr/>
          <p:nvPr/>
        </p:nvSpPr>
        <p:spPr>
          <a:xfrm>
            <a:off x="3860610" y="1963984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Notified</a:t>
            </a:r>
          </a:p>
        </p:txBody>
      </p:sp>
      <p:sp>
        <p:nvSpPr>
          <p:cNvPr id="409" name="Shape 409"/>
          <p:cNvSpPr/>
          <p:nvPr/>
        </p:nvSpPr>
        <p:spPr>
          <a:xfrm>
            <a:off x="7536570" y="1951384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Approve</a:t>
            </a:r>
          </a:p>
        </p:txBody>
      </p:sp>
      <p:sp>
        <p:nvSpPr>
          <p:cNvPr id="410" name="Shape 410"/>
          <p:cNvSpPr/>
          <p:nvPr/>
        </p:nvSpPr>
        <p:spPr>
          <a:xfrm>
            <a:off x="5830169" y="1957864"/>
            <a:ext cx="1066199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Notified</a:t>
            </a:r>
          </a:p>
        </p:txBody>
      </p:sp>
      <p:cxnSp>
        <p:nvCxnSpPr>
          <p:cNvPr id="411" name="Shape 411"/>
          <p:cNvCxnSpPr/>
          <p:nvPr/>
        </p:nvCxnSpPr>
        <p:spPr>
          <a:xfrm>
            <a:off x="6987929" y="2123464"/>
            <a:ext cx="457200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12" name="Shape 412"/>
          <p:cNvSpPr/>
          <p:nvPr/>
        </p:nvSpPr>
        <p:spPr>
          <a:xfrm>
            <a:off x="1297890" y="2573824"/>
            <a:ext cx="7589400" cy="592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8330502" y="2995014"/>
            <a:ext cx="7314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JENKINS</a:t>
            </a:r>
          </a:p>
        </p:txBody>
      </p:sp>
      <p:cxnSp>
        <p:nvCxnSpPr>
          <p:cNvPr id="414" name="Shape 414"/>
          <p:cNvCxnSpPr/>
          <p:nvPr/>
        </p:nvCxnSpPr>
        <p:spPr>
          <a:xfrm>
            <a:off x="2557169" y="2874424"/>
            <a:ext cx="1209600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415" name="Shape 415"/>
          <p:cNvCxnSpPr/>
          <p:nvPr/>
        </p:nvCxnSpPr>
        <p:spPr>
          <a:xfrm>
            <a:off x="5010930" y="2867584"/>
            <a:ext cx="731400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16" name="Shape 416"/>
          <p:cNvSpPr/>
          <p:nvPr/>
        </p:nvSpPr>
        <p:spPr>
          <a:xfrm>
            <a:off x="1450529" y="2722144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Notified</a:t>
            </a:r>
          </a:p>
        </p:txBody>
      </p:sp>
      <p:sp>
        <p:nvSpPr>
          <p:cNvPr id="417" name="Shape 417"/>
          <p:cNvSpPr/>
          <p:nvPr/>
        </p:nvSpPr>
        <p:spPr>
          <a:xfrm>
            <a:off x="3839850" y="2724664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Approve</a:t>
            </a:r>
          </a:p>
        </p:txBody>
      </p:sp>
      <p:sp>
        <p:nvSpPr>
          <p:cNvPr id="418" name="Shape 418"/>
          <p:cNvSpPr/>
          <p:nvPr/>
        </p:nvSpPr>
        <p:spPr>
          <a:xfrm>
            <a:off x="7515810" y="2712064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</a:rPr>
              <a:t>Notified</a:t>
            </a:r>
          </a:p>
        </p:txBody>
      </p:sp>
      <p:sp>
        <p:nvSpPr>
          <p:cNvPr id="419" name="Shape 419"/>
          <p:cNvSpPr/>
          <p:nvPr/>
        </p:nvSpPr>
        <p:spPr>
          <a:xfrm>
            <a:off x="5757500" y="2718539"/>
            <a:ext cx="12096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</a:rPr>
              <a:t>Test / Promote</a:t>
            </a:r>
          </a:p>
        </p:txBody>
      </p:sp>
      <p:cxnSp>
        <p:nvCxnSpPr>
          <p:cNvPr id="420" name="Shape 420"/>
          <p:cNvCxnSpPr/>
          <p:nvPr/>
        </p:nvCxnSpPr>
        <p:spPr>
          <a:xfrm>
            <a:off x="7017010" y="2884144"/>
            <a:ext cx="457200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21" name="Shape 421"/>
          <p:cNvSpPr/>
          <p:nvPr/>
        </p:nvSpPr>
        <p:spPr>
          <a:xfrm>
            <a:off x="1297890" y="3359224"/>
            <a:ext cx="7589400" cy="592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8330502" y="3780414"/>
            <a:ext cx="76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JENKINS</a:t>
            </a:r>
          </a:p>
        </p:txBody>
      </p:sp>
      <p:cxnSp>
        <p:nvCxnSpPr>
          <p:cNvPr id="423" name="Shape 423"/>
          <p:cNvCxnSpPr/>
          <p:nvPr/>
        </p:nvCxnSpPr>
        <p:spPr>
          <a:xfrm>
            <a:off x="2557169" y="3659824"/>
            <a:ext cx="1209600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424" name="Shape 424"/>
          <p:cNvCxnSpPr/>
          <p:nvPr/>
        </p:nvCxnSpPr>
        <p:spPr>
          <a:xfrm>
            <a:off x="5010930" y="3652984"/>
            <a:ext cx="731400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25" name="Shape 425"/>
          <p:cNvSpPr/>
          <p:nvPr/>
        </p:nvSpPr>
        <p:spPr>
          <a:xfrm>
            <a:off x="1450529" y="3507544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Notified</a:t>
            </a:r>
          </a:p>
        </p:txBody>
      </p:sp>
      <p:sp>
        <p:nvSpPr>
          <p:cNvPr id="426" name="Shape 426"/>
          <p:cNvSpPr/>
          <p:nvPr/>
        </p:nvSpPr>
        <p:spPr>
          <a:xfrm>
            <a:off x="3839850" y="3510064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000">
                <a:solidFill>
                  <a:srgbClr val="FFFFFF"/>
                </a:solidFill>
              </a:rPr>
              <a:t>uild/Promote</a:t>
            </a:r>
          </a:p>
        </p:txBody>
      </p:sp>
      <p:sp>
        <p:nvSpPr>
          <p:cNvPr id="427" name="Shape 427"/>
          <p:cNvSpPr/>
          <p:nvPr/>
        </p:nvSpPr>
        <p:spPr>
          <a:xfrm>
            <a:off x="7515810" y="3497464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</a:rPr>
              <a:t>Notified</a:t>
            </a:r>
          </a:p>
        </p:txBody>
      </p:sp>
      <p:sp>
        <p:nvSpPr>
          <p:cNvPr id="428" name="Shape 428"/>
          <p:cNvSpPr/>
          <p:nvPr/>
        </p:nvSpPr>
        <p:spPr>
          <a:xfrm>
            <a:off x="5809410" y="3503944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</a:rPr>
              <a:t>Notified</a:t>
            </a:r>
          </a:p>
        </p:txBody>
      </p:sp>
      <p:cxnSp>
        <p:nvCxnSpPr>
          <p:cNvPr id="429" name="Shape 429"/>
          <p:cNvCxnSpPr/>
          <p:nvPr/>
        </p:nvCxnSpPr>
        <p:spPr>
          <a:xfrm>
            <a:off x="6967170" y="3669544"/>
            <a:ext cx="457200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grpSp>
        <p:nvGrpSpPr>
          <p:cNvPr id="430" name="Shape 430"/>
          <p:cNvGrpSpPr/>
          <p:nvPr/>
        </p:nvGrpSpPr>
        <p:grpSpPr>
          <a:xfrm>
            <a:off x="207319" y="2635027"/>
            <a:ext cx="914100" cy="689202"/>
            <a:chOff x="207319" y="2002463"/>
            <a:chExt cx="914100" cy="689202"/>
          </a:xfrm>
        </p:grpSpPr>
        <p:sp>
          <p:nvSpPr>
            <p:cNvPr id="431" name="Shape 431"/>
            <p:cNvSpPr/>
            <p:nvPr/>
          </p:nvSpPr>
          <p:spPr>
            <a:xfrm>
              <a:off x="207319" y="2475665"/>
              <a:ext cx="914100" cy="2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2025" lIns="64425" rIns="64425" tIns="32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0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QA</a:t>
              </a:r>
            </a:p>
          </p:txBody>
        </p:sp>
        <p:pic>
          <p:nvPicPr>
            <p:cNvPr id="432" name="Shape 4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7149" y="2002463"/>
              <a:ext cx="242400" cy="37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3" name="Shape 433"/>
          <p:cNvGrpSpPr/>
          <p:nvPr/>
        </p:nvGrpSpPr>
        <p:grpSpPr>
          <a:xfrm>
            <a:off x="185394" y="3449424"/>
            <a:ext cx="1005900" cy="704039"/>
            <a:chOff x="185394" y="2969260"/>
            <a:chExt cx="1005900" cy="704039"/>
          </a:xfrm>
        </p:grpSpPr>
        <p:sp>
          <p:nvSpPr>
            <p:cNvPr id="434" name="Shape 434"/>
            <p:cNvSpPr/>
            <p:nvPr/>
          </p:nvSpPr>
          <p:spPr>
            <a:xfrm>
              <a:off x="185394" y="3456700"/>
              <a:ext cx="1005900" cy="21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2025" lIns="64425" rIns="64425" tIns="32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0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DEVELOPER</a:t>
              </a:r>
            </a:p>
          </p:txBody>
        </p:sp>
        <p:pic>
          <p:nvPicPr>
            <p:cNvPr id="435" name="Shape 4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4151" y="2969260"/>
              <a:ext cx="242400" cy="375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Shape 436"/>
          <p:cNvSpPr txBox="1"/>
          <p:nvPr/>
        </p:nvSpPr>
        <p:spPr>
          <a:xfrm>
            <a:off x="687600" y="1074"/>
            <a:ext cx="77721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000"/>
              <a:t>Holistic View of DEVOPS with CI/CD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000"/>
              <a:t>Using OSE</a:t>
            </a:r>
          </a:p>
        </p:txBody>
      </p:sp>
      <p:sp>
        <p:nvSpPr>
          <p:cNvPr id="437" name="Shape 437"/>
          <p:cNvSpPr/>
          <p:nvPr/>
        </p:nvSpPr>
        <p:spPr>
          <a:xfrm>
            <a:off x="1297900" y="4537525"/>
            <a:ext cx="7589400" cy="1618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5515749" y="5076775"/>
            <a:ext cx="1590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UAT</a:t>
            </a:r>
          </a:p>
        </p:txBody>
      </p:sp>
      <p:sp>
        <p:nvSpPr>
          <p:cNvPr id="439" name="Shape 439"/>
          <p:cNvSpPr/>
          <p:nvPr/>
        </p:nvSpPr>
        <p:spPr>
          <a:xfrm>
            <a:off x="7105695" y="5083272"/>
            <a:ext cx="18285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PROD</a:t>
            </a:r>
          </a:p>
        </p:txBody>
      </p:sp>
      <p:sp>
        <p:nvSpPr>
          <p:cNvPr id="440" name="Shape 440"/>
          <p:cNvSpPr/>
          <p:nvPr/>
        </p:nvSpPr>
        <p:spPr>
          <a:xfrm>
            <a:off x="1297909" y="5073171"/>
            <a:ext cx="19047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OPS</a:t>
            </a:r>
          </a:p>
        </p:txBody>
      </p:sp>
      <p:sp>
        <p:nvSpPr>
          <p:cNvPr id="441" name="Shape 441"/>
          <p:cNvSpPr/>
          <p:nvPr/>
        </p:nvSpPr>
        <p:spPr>
          <a:xfrm>
            <a:off x="2577924" y="6166975"/>
            <a:ext cx="4206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One OSE Environment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3317002" y="5070677"/>
            <a:ext cx="19047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DEV</a:t>
            </a:r>
          </a:p>
        </p:txBody>
      </p:sp>
      <p:cxnSp>
        <p:nvCxnSpPr>
          <p:cNvPr id="443" name="Shape 443"/>
          <p:cNvCxnSpPr/>
          <p:nvPr/>
        </p:nvCxnSpPr>
        <p:spPr>
          <a:xfrm>
            <a:off x="3156550" y="1825664"/>
            <a:ext cx="21900" cy="42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lg" w="lg" type="none"/>
            <a:tailEnd len="lg" w="lg" type="none"/>
          </a:ln>
        </p:spPr>
      </p:cxnSp>
      <p:cxnSp>
        <p:nvCxnSpPr>
          <p:cNvPr id="444" name="Shape 444"/>
          <p:cNvCxnSpPr/>
          <p:nvPr/>
        </p:nvCxnSpPr>
        <p:spPr>
          <a:xfrm>
            <a:off x="5336100" y="1825664"/>
            <a:ext cx="53700" cy="434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lg" w="lg" type="none"/>
            <a:tailEnd len="lg" w="lg" type="none"/>
          </a:ln>
        </p:spPr>
      </p:cxnSp>
      <p:cxnSp>
        <p:nvCxnSpPr>
          <p:cNvPr id="445" name="Shape 445"/>
          <p:cNvCxnSpPr/>
          <p:nvPr/>
        </p:nvCxnSpPr>
        <p:spPr>
          <a:xfrm>
            <a:off x="7168025" y="1816264"/>
            <a:ext cx="28800" cy="43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Technical Deep Dive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/>
        </p:nvSpPr>
        <p:spPr>
          <a:xfrm>
            <a:off x="440012" y="5015691"/>
            <a:ext cx="109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chemeClr val="dk1"/>
                </a:solidFill>
              </a:rPr>
              <a:t>External Image Registry</a:t>
            </a:r>
          </a:p>
        </p:txBody>
      </p:sp>
      <p:sp>
        <p:nvSpPr>
          <p:cNvPr id="456" name="Shape 456"/>
          <p:cNvSpPr/>
          <p:nvPr/>
        </p:nvSpPr>
        <p:spPr>
          <a:xfrm>
            <a:off x="1717125" y="3831600"/>
            <a:ext cx="6743400" cy="2282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Shape 4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3775" y="1194258"/>
            <a:ext cx="370200" cy="5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/>
          <p:nvPr/>
        </p:nvSpPr>
        <p:spPr>
          <a:xfrm>
            <a:off x="1562100" y="1994350"/>
            <a:ext cx="6843300" cy="561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7430" y="2673201"/>
            <a:ext cx="644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x="3817774" y="3383850"/>
            <a:ext cx="126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Artifact</a:t>
            </a:r>
            <a:r>
              <a:rPr lang="en-US" sz="1000"/>
              <a:t>   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Repository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2301949" y="3453750"/>
            <a:ext cx="98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chemeClr val="dk1"/>
                </a:solidFill>
              </a:rPr>
              <a:t>Dev 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</a:t>
            </a:r>
            <a:r>
              <a:rPr lang="en-US" sz="1000">
                <a:solidFill>
                  <a:schemeClr val="dk1"/>
                </a:solidFill>
              </a:rPr>
              <a:t>M/GIT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5204775" y="1450659"/>
            <a:ext cx="914400" cy="20609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rIns="64275" tIns="32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QA MANAGER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x="6728775" y="1450659"/>
            <a:ext cx="1447800" cy="20609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rIns="64275" tIns="32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RELEASE MANAGER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7338475" y="2121258"/>
            <a:ext cx="9318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JENKINS</a:t>
            </a:r>
          </a:p>
        </p:txBody>
      </p:sp>
      <p:sp>
        <p:nvSpPr>
          <p:cNvPr id="465" name="Shape 465"/>
          <p:cNvSpPr/>
          <p:nvPr/>
        </p:nvSpPr>
        <p:spPr>
          <a:xfrm>
            <a:off x="4415312" y="5352058"/>
            <a:ext cx="762000" cy="381300"/>
          </a:xfrm>
          <a:prstGeom prst="rect">
            <a:avLst/>
          </a:prstGeom>
          <a:solidFill>
            <a:srgbClr val="2040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</a:p>
        </p:txBody>
      </p:sp>
      <p:sp>
        <p:nvSpPr>
          <p:cNvPr id="466" name="Shape 466"/>
          <p:cNvSpPr/>
          <p:nvPr/>
        </p:nvSpPr>
        <p:spPr>
          <a:xfrm>
            <a:off x="2490381" y="2996559"/>
            <a:ext cx="381000" cy="15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SRC</a:t>
            </a:r>
          </a:p>
        </p:txBody>
      </p:sp>
      <p:sp>
        <p:nvSpPr>
          <p:cNvPr id="467" name="Shape 467"/>
          <p:cNvSpPr/>
          <p:nvPr/>
        </p:nvSpPr>
        <p:spPr>
          <a:xfrm>
            <a:off x="2490381" y="3225159"/>
            <a:ext cx="381000" cy="15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CFG</a:t>
            </a:r>
          </a:p>
        </p:txBody>
      </p:sp>
      <p:pic>
        <p:nvPicPr>
          <p:cNvPr id="468" name="Shape 4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3405" y="2653759"/>
            <a:ext cx="609600" cy="83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Shape 469"/>
          <p:cNvCxnSpPr>
            <a:stCxn id="468" idx="0"/>
            <a:endCxn id="470" idx="2"/>
          </p:cNvCxnSpPr>
          <p:nvPr/>
        </p:nvCxnSpPr>
        <p:spPr>
          <a:xfrm flipH="1" rot="10800000">
            <a:off x="2658205" y="2397259"/>
            <a:ext cx="498000" cy="2565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471" name="Shape 471"/>
          <p:cNvCxnSpPr>
            <a:stCxn id="472" idx="3"/>
            <a:endCxn id="473" idx="1"/>
          </p:cNvCxnSpPr>
          <p:nvPr/>
        </p:nvCxnSpPr>
        <p:spPr>
          <a:xfrm flipH="1" rot="10800000">
            <a:off x="5760125" y="2275141"/>
            <a:ext cx="511500" cy="18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474" name="Shape 474"/>
          <p:cNvCxnSpPr/>
          <p:nvPr/>
        </p:nvCxnSpPr>
        <p:spPr>
          <a:xfrm flipH="1">
            <a:off x="3621331" y="2515196"/>
            <a:ext cx="9600" cy="2828999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ot"/>
            <a:round/>
            <a:headEnd len="med" w="med" type="none"/>
            <a:tailEnd len="lg" w="lg" type="triangle"/>
          </a:ln>
        </p:spPr>
      </p:cxnSp>
      <p:sp>
        <p:nvSpPr>
          <p:cNvPr id="475" name="Shape 475"/>
          <p:cNvSpPr txBox="1"/>
          <p:nvPr/>
        </p:nvSpPr>
        <p:spPr>
          <a:xfrm rot="-5400000">
            <a:off x="2779150" y="4358404"/>
            <a:ext cx="154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TRIGGER</a:t>
            </a:r>
            <a:r>
              <a:rPr lang="en-US" sz="800">
                <a:solidFill>
                  <a:schemeClr val="dk1"/>
                </a:solidFill>
              </a:rPr>
              <a:t> &amp; 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</a:t>
            </a:r>
          </a:p>
        </p:txBody>
      </p:sp>
      <p:cxnSp>
        <p:nvCxnSpPr>
          <p:cNvPr id="476" name="Shape 476"/>
          <p:cNvCxnSpPr>
            <a:endCxn id="472" idx="2"/>
          </p:cNvCxnSpPr>
          <p:nvPr/>
        </p:nvCxnSpPr>
        <p:spPr>
          <a:xfrm flipH="1" rot="10800000">
            <a:off x="4783925" y="2415391"/>
            <a:ext cx="442800" cy="15120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477" name="Shape 477"/>
          <p:cNvCxnSpPr>
            <a:stCxn id="472" idx="2"/>
          </p:cNvCxnSpPr>
          <p:nvPr/>
        </p:nvCxnSpPr>
        <p:spPr>
          <a:xfrm>
            <a:off x="5226725" y="2415391"/>
            <a:ext cx="416400" cy="15531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478" name="Shape 478"/>
          <p:cNvCxnSpPr>
            <a:endCxn id="473" idx="2"/>
          </p:cNvCxnSpPr>
          <p:nvPr/>
        </p:nvCxnSpPr>
        <p:spPr>
          <a:xfrm flipH="1" rot="10800000">
            <a:off x="6091275" y="2413641"/>
            <a:ext cx="713700" cy="15546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79" name="Shape 479"/>
          <p:cNvSpPr txBox="1"/>
          <p:nvPr/>
        </p:nvSpPr>
        <p:spPr>
          <a:xfrm rot="-4057085">
            <a:off x="6046702" y="3110378"/>
            <a:ext cx="522350" cy="24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</a:t>
            </a:r>
          </a:p>
        </p:txBody>
      </p:sp>
      <p:cxnSp>
        <p:nvCxnSpPr>
          <p:cNvPr id="480" name="Shape 480"/>
          <p:cNvCxnSpPr>
            <a:stCxn id="473" idx="2"/>
          </p:cNvCxnSpPr>
          <p:nvPr/>
        </p:nvCxnSpPr>
        <p:spPr>
          <a:xfrm>
            <a:off x="6804975" y="2413641"/>
            <a:ext cx="534900" cy="15306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81" name="Shape 481"/>
          <p:cNvSpPr txBox="1"/>
          <p:nvPr/>
        </p:nvSpPr>
        <p:spPr>
          <a:xfrm rot="4249675">
            <a:off x="6932846" y="3235861"/>
            <a:ext cx="612046" cy="246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</a:p>
        </p:txBody>
      </p:sp>
      <p:cxnSp>
        <p:nvCxnSpPr>
          <p:cNvPr id="482" name="Shape 482"/>
          <p:cNvCxnSpPr/>
          <p:nvPr/>
        </p:nvCxnSpPr>
        <p:spPr>
          <a:xfrm>
            <a:off x="6042062" y="4219676"/>
            <a:ext cx="0" cy="11151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83" name="Shape 483"/>
          <p:cNvSpPr txBox="1"/>
          <p:nvPr/>
        </p:nvSpPr>
        <p:spPr>
          <a:xfrm rot="-5400000">
            <a:off x="5552027" y="4571133"/>
            <a:ext cx="980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</a:t>
            </a:r>
            <a:r>
              <a:rPr lang="en-US" sz="800">
                <a:solidFill>
                  <a:schemeClr val="dk1"/>
                </a:solidFill>
              </a:rPr>
              <a:t>L 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IMAGE </a:t>
            </a:r>
          </a:p>
        </p:txBody>
      </p:sp>
      <p:cxnSp>
        <p:nvCxnSpPr>
          <p:cNvPr id="484" name="Shape 484"/>
          <p:cNvCxnSpPr/>
          <p:nvPr/>
        </p:nvCxnSpPr>
        <p:spPr>
          <a:xfrm>
            <a:off x="7672168" y="4251342"/>
            <a:ext cx="13200" cy="11151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485" name="Shape 485"/>
          <p:cNvCxnSpPr/>
          <p:nvPr/>
        </p:nvCxnSpPr>
        <p:spPr>
          <a:xfrm>
            <a:off x="4976175" y="1766174"/>
            <a:ext cx="0" cy="4188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86" name="Shape 486"/>
          <p:cNvCxnSpPr/>
          <p:nvPr/>
        </p:nvCxnSpPr>
        <p:spPr>
          <a:xfrm flipH="1">
            <a:off x="3241900" y="3849017"/>
            <a:ext cx="3600" cy="22617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87" name="Shape 487"/>
          <p:cNvSpPr txBox="1"/>
          <p:nvPr/>
        </p:nvSpPr>
        <p:spPr>
          <a:xfrm>
            <a:off x="3811587" y="5742500"/>
            <a:ext cx="114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Project: DEV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5556975" y="5736225"/>
            <a:ext cx="980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Project: UAT</a:t>
            </a:r>
          </a:p>
        </p:txBody>
      </p:sp>
      <p:sp>
        <p:nvSpPr>
          <p:cNvPr id="489" name="Shape 489"/>
          <p:cNvSpPr txBox="1"/>
          <p:nvPr/>
        </p:nvSpPr>
        <p:spPr>
          <a:xfrm>
            <a:off x="6803525" y="5736241"/>
            <a:ext cx="1828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Project: PROD</a:t>
            </a:r>
          </a:p>
        </p:txBody>
      </p:sp>
      <p:sp>
        <p:nvSpPr>
          <p:cNvPr id="490" name="Shape 490"/>
          <p:cNvSpPr/>
          <p:nvPr/>
        </p:nvSpPr>
        <p:spPr>
          <a:xfrm>
            <a:off x="1723225" y="3974625"/>
            <a:ext cx="6743400" cy="2769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chemeClr val="lt1"/>
                </a:solidFill>
              </a:rPr>
              <a:t> I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MAGE</a:t>
            </a:r>
            <a:r>
              <a:rPr lang="en-US" sz="1000">
                <a:solidFill>
                  <a:schemeClr val="lt1"/>
                </a:solidFill>
              </a:rPr>
              <a:t> 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REGISTRY</a:t>
            </a:r>
          </a:p>
        </p:txBody>
      </p:sp>
      <p:cxnSp>
        <p:nvCxnSpPr>
          <p:cNvPr id="491" name="Shape 491"/>
          <p:cNvCxnSpPr>
            <a:stCxn id="470" idx="2"/>
            <a:endCxn id="459" idx="0"/>
          </p:cNvCxnSpPr>
          <p:nvPr/>
        </p:nvCxnSpPr>
        <p:spPr>
          <a:xfrm>
            <a:off x="3156075" y="2397125"/>
            <a:ext cx="873600" cy="2760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92" name="Shape 492"/>
          <p:cNvSpPr txBox="1"/>
          <p:nvPr/>
        </p:nvSpPr>
        <p:spPr>
          <a:xfrm rot="-5402670">
            <a:off x="2972351" y="3068385"/>
            <a:ext cx="11589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  ARTIFACT</a:t>
            </a:r>
          </a:p>
        </p:txBody>
      </p:sp>
      <p:cxnSp>
        <p:nvCxnSpPr>
          <p:cNvPr id="493" name="Shape 493"/>
          <p:cNvCxnSpPr/>
          <p:nvPr/>
        </p:nvCxnSpPr>
        <p:spPr>
          <a:xfrm>
            <a:off x="3887249" y="3373272"/>
            <a:ext cx="16200" cy="19872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494" name="Shape 494"/>
          <p:cNvCxnSpPr/>
          <p:nvPr/>
        </p:nvCxnSpPr>
        <p:spPr>
          <a:xfrm>
            <a:off x="6423975" y="1727658"/>
            <a:ext cx="0" cy="3813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95" name="Shape 495"/>
          <p:cNvSpPr/>
          <p:nvPr/>
        </p:nvSpPr>
        <p:spPr>
          <a:xfrm>
            <a:off x="5666025" y="5334691"/>
            <a:ext cx="762000" cy="381300"/>
          </a:xfrm>
          <a:prstGeom prst="rect">
            <a:avLst/>
          </a:prstGeom>
          <a:solidFill>
            <a:srgbClr val="2040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</a:p>
        </p:txBody>
      </p:sp>
      <p:sp>
        <p:nvSpPr>
          <p:cNvPr id="470" name="Shape 470"/>
          <p:cNvSpPr/>
          <p:nvPr/>
        </p:nvSpPr>
        <p:spPr>
          <a:xfrm>
            <a:off x="2432175" y="2120225"/>
            <a:ext cx="1447800" cy="2769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</a:t>
            </a:r>
          </a:p>
        </p:txBody>
      </p:sp>
      <p:sp>
        <p:nvSpPr>
          <p:cNvPr id="473" name="Shape 473"/>
          <p:cNvSpPr/>
          <p:nvPr/>
        </p:nvSpPr>
        <p:spPr>
          <a:xfrm>
            <a:off x="6271575" y="2136741"/>
            <a:ext cx="1066800" cy="2769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PROMOTE</a:t>
            </a:r>
          </a:p>
        </p:txBody>
      </p:sp>
      <p:pic>
        <p:nvPicPr>
          <p:cNvPr id="496" name="Shape 4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1575" y="1194258"/>
            <a:ext cx="381000" cy="5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/>
          <p:nvPr/>
        </p:nvSpPr>
        <p:spPr>
          <a:xfrm>
            <a:off x="7304325" y="5366541"/>
            <a:ext cx="762000" cy="381300"/>
          </a:xfrm>
          <a:prstGeom prst="rect">
            <a:avLst/>
          </a:prstGeom>
          <a:solidFill>
            <a:srgbClr val="2040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</a:p>
        </p:txBody>
      </p:sp>
      <p:sp>
        <p:nvSpPr>
          <p:cNvPr id="472" name="Shape 472"/>
          <p:cNvSpPr/>
          <p:nvPr/>
        </p:nvSpPr>
        <p:spPr>
          <a:xfrm>
            <a:off x="4693325" y="2138491"/>
            <a:ext cx="1066800" cy="2769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PROMOTE</a:t>
            </a:r>
          </a:p>
        </p:txBody>
      </p:sp>
      <p:cxnSp>
        <p:nvCxnSpPr>
          <p:cNvPr id="498" name="Shape 498"/>
          <p:cNvCxnSpPr>
            <a:stCxn id="470" idx="3"/>
            <a:endCxn id="472" idx="1"/>
          </p:cNvCxnSpPr>
          <p:nvPr/>
        </p:nvCxnSpPr>
        <p:spPr>
          <a:xfrm>
            <a:off x="3879975" y="2258675"/>
            <a:ext cx="813300" cy="183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99" name="Shape 499"/>
          <p:cNvSpPr/>
          <p:nvPr/>
        </p:nvSpPr>
        <p:spPr>
          <a:xfrm>
            <a:off x="2219850" y="5367920"/>
            <a:ext cx="762000" cy="381300"/>
          </a:xfrm>
          <a:prstGeom prst="rect">
            <a:avLst/>
          </a:prstGeom>
          <a:solidFill>
            <a:srgbClr val="2040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700">
                <a:solidFill>
                  <a:schemeClr val="lt1"/>
                </a:solidFill>
              </a:rPr>
              <a:t>CUSTOM BUILD IMAGE</a:t>
            </a:r>
          </a:p>
        </p:txBody>
      </p:sp>
      <p:sp>
        <p:nvSpPr>
          <p:cNvPr id="500" name="Shape 500"/>
          <p:cNvSpPr txBox="1"/>
          <p:nvPr/>
        </p:nvSpPr>
        <p:spPr>
          <a:xfrm rot="-5400000">
            <a:off x="7139877" y="4572733"/>
            <a:ext cx="980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</a:t>
            </a:r>
            <a:r>
              <a:rPr lang="en-US" sz="800">
                <a:solidFill>
                  <a:schemeClr val="dk1"/>
                </a:solidFill>
              </a:rPr>
              <a:t> 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</a:t>
            </a:r>
          </a:p>
        </p:txBody>
      </p:sp>
      <p:cxnSp>
        <p:nvCxnSpPr>
          <p:cNvPr id="501" name="Shape 501"/>
          <p:cNvCxnSpPr/>
          <p:nvPr/>
        </p:nvCxnSpPr>
        <p:spPr>
          <a:xfrm>
            <a:off x="4806612" y="4227809"/>
            <a:ext cx="0" cy="11151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02" name="Shape 502"/>
          <p:cNvSpPr txBox="1"/>
          <p:nvPr/>
        </p:nvSpPr>
        <p:spPr>
          <a:xfrm rot="-5400000">
            <a:off x="4299164" y="4579875"/>
            <a:ext cx="980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>
                <a:solidFill>
                  <a:schemeClr val="dk1"/>
                </a:solidFill>
              </a:rPr>
              <a:t> 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800">
                <a:solidFill>
                  <a:schemeClr val="dk1"/>
                </a:solidFill>
              </a:rPr>
              <a:t>ULL 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</a:t>
            </a:r>
          </a:p>
        </p:txBody>
      </p:sp>
      <p:sp>
        <p:nvSpPr>
          <p:cNvPr id="503" name="Shape 503"/>
          <p:cNvSpPr txBox="1"/>
          <p:nvPr/>
        </p:nvSpPr>
        <p:spPr>
          <a:xfrm rot="-5399101">
            <a:off x="1782021" y="4495021"/>
            <a:ext cx="11469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</a:t>
            </a:r>
            <a:r>
              <a:rPr lang="en-US" sz="800">
                <a:solidFill>
                  <a:schemeClr val="dk1"/>
                </a:solidFill>
              </a:rPr>
              <a:t>SH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IMAGE</a:t>
            </a:r>
          </a:p>
        </p:txBody>
      </p:sp>
      <p:sp>
        <p:nvSpPr>
          <p:cNvPr id="504" name="Shape 504"/>
          <p:cNvSpPr txBox="1"/>
          <p:nvPr/>
        </p:nvSpPr>
        <p:spPr>
          <a:xfrm rot="2832303">
            <a:off x="1018688" y="4764891"/>
            <a:ext cx="1146786" cy="246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IMAGE</a:t>
            </a:r>
          </a:p>
        </p:txBody>
      </p:sp>
      <p:cxnSp>
        <p:nvCxnSpPr>
          <p:cNvPr id="505" name="Shape 505"/>
          <p:cNvCxnSpPr>
            <a:stCxn id="506" idx="3"/>
            <a:endCxn id="499" idx="1"/>
          </p:cNvCxnSpPr>
          <p:nvPr/>
        </p:nvCxnSpPr>
        <p:spPr>
          <a:xfrm>
            <a:off x="1177693" y="4549392"/>
            <a:ext cx="1042200" cy="10092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507" name="Shape 507"/>
          <p:cNvCxnSpPr/>
          <p:nvPr/>
        </p:nvCxnSpPr>
        <p:spPr>
          <a:xfrm rot="10800000">
            <a:off x="2427912" y="4269712"/>
            <a:ext cx="3900" cy="10800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08" name="Shape 508"/>
          <p:cNvSpPr txBox="1"/>
          <p:nvPr/>
        </p:nvSpPr>
        <p:spPr>
          <a:xfrm>
            <a:off x="1941412" y="5766033"/>
            <a:ext cx="1266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Project:</a:t>
            </a:r>
            <a:r>
              <a:rPr lang="en-US" sz="1100">
                <a:solidFill>
                  <a:schemeClr val="dk1"/>
                </a:solidFill>
              </a:rPr>
              <a:t> OPS</a:t>
            </a:r>
          </a:p>
        </p:txBody>
      </p:sp>
      <p:sp>
        <p:nvSpPr>
          <p:cNvPr id="509" name="Shape 509"/>
          <p:cNvSpPr txBox="1"/>
          <p:nvPr/>
        </p:nvSpPr>
        <p:spPr>
          <a:xfrm rot="4331210">
            <a:off x="5272580" y="3235882"/>
            <a:ext cx="611936" cy="246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</a:p>
        </p:txBody>
      </p:sp>
      <p:sp>
        <p:nvSpPr>
          <p:cNvPr id="510" name="Shape 510"/>
          <p:cNvSpPr txBox="1"/>
          <p:nvPr/>
        </p:nvSpPr>
        <p:spPr>
          <a:xfrm rot="-4498437">
            <a:off x="4565380" y="3200755"/>
            <a:ext cx="526502" cy="241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</a:t>
            </a:r>
          </a:p>
        </p:txBody>
      </p:sp>
      <p:pic>
        <p:nvPicPr>
          <p:cNvPr id="506" name="Shape 5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993" y="4168392"/>
            <a:ext cx="644699" cy="76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1" name="Shape 511"/>
          <p:cNvCxnSpPr/>
          <p:nvPr/>
        </p:nvCxnSpPr>
        <p:spPr>
          <a:xfrm flipH="1">
            <a:off x="5419875" y="3806042"/>
            <a:ext cx="3600" cy="22617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12" name="Shape 512"/>
          <p:cNvSpPr/>
          <p:nvPr/>
        </p:nvSpPr>
        <p:spPr>
          <a:xfrm>
            <a:off x="3560787" y="5352041"/>
            <a:ext cx="766200" cy="381300"/>
          </a:xfrm>
          <a:prstGeom prst="rect">
            <a:avLst/>
          </a:prstGeom>
          <a:solidFill>
            <a:srgbClr val="2040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700">
                <a:solidFill>
                  <a:schemeClr val="lt1"/>
                </a:solidFill>
              </a:rPr>
              <a:t>APP IMAGE BUILD</a:t>
            </a:r>
          </a:p>
        </p:txBody>
      </p:sp>
      <p:cxnSp>
        <p:nvCxnSpPr>
          <p:cNvPr id="513" name="Shape 513"/>
          <p:cNvCxnSpPr/>
          <p:nvPr/>
        </p:nvCxnSpPr>
        <p:spPr>
          <a:xfrm flipH="1" rot="10800000">
            <a:off x="4295579" y="4285750"/>
            <a:ext cx="10200" cy="10743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14" name="Shape 514"/>
          <p:cNvSpPr txBox="1"/>
          <p:nvPr/>
        </p:nvSpPr>
        <p:spPr>
          <a:xfrm rot="-5400000">
            <a:off x="3742083" y="4679370"/>
            <a:ext cx="9801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>
                <a:solidFill>
                  <a:schemeClr val="dk1"/>
                </a:solidFill>
              </a:rPr>
              <a:t> 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800">
                <a:solidFill>
                  <a:schemeClr val="dk1"/>
                </a:solidFill>
              </a:rPr>
              <a:t>USH 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IMAGE </a:t>
            </a:r>
          </a:p>
        </p:txBody>
      </p:sp>
      <p:cxnSp>
        <p:nvCxnSpPr>
          <p:cNvPr id="515" name="Shape 515"/>
          <p:cNvCxnSpPr/>
          <p:nvPr/>
        </p:nvCxnSpPr>
        <p:spPr>
          <a:xfrm flipH="1">
            <a:off x="6864375" y="3849017"/>
            <a:ext cx="3600" cy="22617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16" name="Shape 516"/>
          <p:cNvSpPr txBox="1"/>
          <p:nvPr/>
        </p:nvSpPr>
        <p:spPr>
          <a:xfrm rot="-5400000">
            <a:off x="3274598" y="4598656"/>
            <a:ext cx="1090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>
                <a:solidFill>
                  <a:schemeClr val="dk1"/>
                </a:solidFill>
              </a:rPr>
              <a:t> 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800">
                <a:solidFill>
                  <a:schemeClr val="dk1"/>
                </a:solidFill>
              </a:rPr>
              <a:t>ULL ARTIFACT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517" name="Shape 5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855" y="2568246"/>
            <a:ext cx="609599" cy="8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 txBox="1"/>
          <p:nvPr/>
        </p:nvSpPr>
        <p:spPr>
          <a:xfrm>
            <a:off x="444500" y="3453550"/>
            <a:ext cx="106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chemeClr val="dk1"/>
                </a:solidFill>
              </a:rPr>
              <a:t>OPS 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SCM/GIT</a:t>
            </a:r>
          </a:p>
        </p:txBody>
      </p:sp>
      <p:sp>
        <p:nvSpPr>
          <p:cNvPr id="519" name="Shape 519"/>
          <p:cNvSpPr txBox="1"/>
          <p:nvPr/>
        </p:nvSpPr>
        <p:spPr>
          <a:xfrm rot="-5400000">
            <a:off x="3609452" y="4620219"/>
            <a:ext cx="980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>
                <a:solidFill>
                  <a:schemeClr val="dk1"/>
                </a:solidFill>
              </a:rPr>
              <a:t> 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800">
                <a:solidFill>
                  <a:schemeClr val="dk1"/>
                </a:solidFill>
              </a:rPr>
              <a:t>ULL 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</a:t>
            </a:r>
          </a:p>
        </p:txBody>
      </p:sp>
      <p:cxnSp>
        <p:nvCxnSpPr>
          <p:cNvPr id="520" name="Shape 520"/>
          <p:cNvCxnSpPr/>
          <p:nvPr/>
        </p:nvCxnSpPr>
        <p:spPr>
          <a:xfrm>
            <a:off x="4099487" y="4236468"/>
            <a:ext cx="0" cy="11151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21" name="Shape 521"/>
          <p:cNvSpPr txBox="1"/>
          <p:nvPr/>
        </p:nvSpPr>
        <p:spPr>
          <a:xfrm>
            <a:off x="817200" y="153100"/>
            <a:ext cx="76434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000"/>
              <a:t>                     CI/CD Workflow</a:t>
            </a:r>
          </a:p>
        </p:txBody>
      </p:sp>
      <p:cxnSp>
        <p:nvCxnSpPr>
          <p:cNvPr id="522" name="Shape 522"/>
          <p:cNvCxnSpPr/>
          <p:nvPr/>
        </p:nvCxnSpPr>
        <p:spPr>
          <a:xfrm flipH="1">
            <a:off x="8463125" y="3841942"/>
            <a:ext cx="3600" cy="22617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23" name="Shape 523"/>
          <p:cNvCxnSpPr/>
          <p:nvPr/>
        </p:nvCxnSpPr>
        <p:spPr>
          <a:xfrm flipH="1">
            <a:off x="1696975" y="3849017"/>
            <a:ext cx="3600" cy="22617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24" name="Shape 524"/>
          <p:cNvSpPr/>
          <p:nvPr/>
        </p:nvSpPr>
        <p:spPr>
          <a:xfrm>
            <a:off x="3241900" y="3972825"/>
            <a:ext cx="5224800" cy="2769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chemeClr val="lt1"/>
                </a:solidFill>
              </a:rPr>
              <a:t>                                 I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MAGE</a:t>
            </a:r>
            <a:r>
              <a:rPr lang="en-US" sz="1000">
                <a:solidFill>
                  <a:schemeClr val="lt1"/>
                </a:solidFill>
              </a:rPr>
              <a:t> 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REGISTRY</a:t>
            </a:r>
          </a:p>
        </p:txBody>
      </p:sp>
      <p:sp>
        <p:nvSpPr>
          <p:cNvPr id="525" name="Shape 525"/>
          <p:cNvSpPr/>
          <p:nvPr/>
        </p:nvSpPr>
        <p:spPr>
          <a:xfrm>
            <a:off x="2219850" y="5367920"/>
            <a:ext cx="762000" cy="381300"/>
          </a:xfrm>
          <a:prstGeom prst="rect">
            <a:avLst/>
          </a:prstGeom>
          <a:solidFill>
            <a:srgbClr val="2040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700">
                <a:solidFill>
                  <a:schemeClr val="lt1"/>
                </a:solidFill>
              </a:rPr>
              <a:t>CUSTOM BUILD IMAGE</a:t>
            </a:r>
          </a:p>
        </p:txBody>
      </p:sp>
      <p:sp>
        <p:nvSpPr>
          <p:cNvPr id="526" name="Shape 526"/>
          <p:cNvSpPr txBox="1"/>
          <p:nvPr/>
        </p:nvSpPr>
        <p:spPr>
          <a:xfrm rot="3983525">
            <a:off x="916472" y="3468988"/>
            <a:ext cx="1146885" cy="2460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IMAGE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3198725" y="1405459"/>
            <a:ext cx="14478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rIns="64275" tIns="32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chemeClr val="dk1"/>
                </a:solidFill>
              </a:rPr>
              <a:t>DEVELOPER</a:t>
            </a:r>
          </a:p>
        </p:txBody>
      </p:sp>
      <p:pic>
        <p:nvPicPr>
          <p:cNvPr id="528" name="Shape 5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41525" y="1149058"/>
            <a:ext cx="381000" cy="58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" name="Shape 529"/>
          <p:cNvCxnSpPr>
            <a:stCxn id="528" idx="2"/>
          </p:cNvCxnSpPr>
          <p:nvPr/>
        </p:nvCxnSpPr>
        <p:spPr>
          <a:xfrm>
            <a:off x="2932025" y="1737958"/>
            <a:ext cx="7500" cy="4020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30" name="Shape 530"/>
          <p:cNvCxnSpPr>
            <a:stCxn id="517" idx="3"/>
            <a:endCxn id="525" idx="1"/>
          </p:cNvCxnSpPr>
          <p:nvPr/>
        </p:nvCxnSpPr>
        <p:spPr>
          <a:xfrm>
            <a:off x="1166455" y="2987196"/>
            <a:ext cx="1053300" cy="25713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31" name="Shape 531"/>
          <p:cNvSpPr txBox="1"/>
          <p:nvPr/>
        </p:nvSpPr>
        <p:spPr>
          <a:xfrm>
            <a:off x="2256125" y="127150"/>
            <a:ext cx="23457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Integrated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/>
        </p:nvSpPr>
        <p:spPr>
          <a:xfrm>
            <a:off x="457200" y="0"/>
            <a:ext cx="82296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000"/>
              <a:t>OSE Overview:</a:t>
            </a:r>
            <a:r>
              <a:rPr b="0" lang="en-US" sz="3000" cap="none" strike="noStrike">
                <a:solidFill>
                  <a:srgbClr val="000000"/>
                </a:solidFill>
              </a:rPr>
              <a:t> Ops → D</a:t>
            </a:r>
            <a:r>
              <a:rPr lang="en-US" sz="3000"/>
              <a:t>ev</a:t>
            </a:r>
            <a:r>
              <a:rPr b="0" lang="en-US" sz="3000" cap="none" strike="noStrike">
                <a:solidFill>
                  <a:srgbClr val="000000"/>
                </a:solidFill>
              </a:rPr>
              <a:t> </a:t>
            </a:r>
            <a:r>
              <a:rPr lang="en-US" sz="3000"/>
              <a:t>Process Flow</a:t>
            </a:r>
          </a:p>
        </p:txBody>
      </p:sp>
      <p:pic>
        <p:nvPicPr>
          <p:cNvPr id="537" name="Shape 5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015" y="4457757"/>
            <a:ext cx="644400" cy="7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/>
          <p:nvPr/>
        </p:nvSpPr>
        <p:spPr>
          <a:xfrm>
            <a:off x="197554" y="4023342"/>
            <a:ext cx="129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OPS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Repository</a:t>
            </a:r>
          </a:p>
        </p:txBody>
      </p:sp>
      <p:sp>
        <p:nvSpPr>
          <p:cNvPr id="539" name="Shape 539"/>
          <p:cNvSpPr/>
          <p:nvPr/>
        </p:nvSpPr>
        <p:spPr>
          <a:xfrm>
            <a:off x="2499125" y="3685323"/>
            <a:ext cx="4206300" cy="1709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/>
          <p:nvPr/>
        </p:nvSpPr>
        <p:spPr>
          <a:xfrm>
            <a:off x="2499124" y="5441675"/>
            <a:ext cx="4206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OSE Non Production Environment (NPE)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231130" y="2156515"/>
            <a:ext cx="12312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200"/>
              <a:t>Red Hat Image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Repository</a:t>
            </a:r>
          </a:p>
        </p:txBody>
      </p:sp>
      <p:sp>
        <p:nvSpPr>
          <p:cNvPr id="542" name="Shape 542"/>
          <p:cNvSpPr/>
          <p:nvPr/>
        </p:nvSpPr>
        <p:spPr>
          <a:xfrm>
            <a:off x="484620" y="3124607"/>
            <a:ext cx="529199" cy="15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EAP6_OS</a:t>
            </a:r>
          </a:p>
        </p:txBody>
      </p:sp>
      <p:pic>
        <p:nvPicPr>
          <p:cNvPr id="543" name="Shape 5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720" y="2653677"/>
            <a:ext cx="608999" cy="837600"/>
          </a:xfrm>
          <a:prstGeom prst="rect">
            <a:avLst/>
          </a:prstGeom>
          <a:noFill/>
          <a:ln cap="flat" cmpd="sng" w="9525">
            <a:solidFill>
              <a:srgbClr val="FF0000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544" name="Shape 544"/>
          <p:cNvCxnSpPr>
            <a:stCxn id="545" idx="3"/>
            <a:endCxn id="546" idx="0"/>
          </p:cNvCxnSpPr>
          <p:nvPr/>
        </p:nvCxnSpPr>
        <p:spPr>
          <a:xfrm>
            <a:off x="4906252" y="2829069"/>
            <a:ext cx="652500" cy="1489200"/>
          </a:xfrm>
          <a:prstGeom prst="straightConnector1">
            <a:avLst/>
          </a:prstGeom>
          <a:noFill/>
          <a:ln cap="flat" cmpd="sng" w="19075">
            <a:solidFill>
              <a:srgbClr val="7F6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547" name="Shape 547"/>
          <p:cNvCxnSpPr>
            <a:stCxn id="548" idx="1"/>
            <a:endCxn id="546" idx="3"/>
          </p:cNvCxnSpPr>
          <p:nvPr/>
        </p:nvCxnSpPr>
        <p:spPr>
          <a:xfrm rot="10800000">
            <a:off x="6153035" y="4508325"/>
            <a:ext cx="1561800" cy="307500"/>
          </a:xfrm>
          <a:prstGeom prst="straightConnector1">
            <a:avLst/>
          </a:prstGeom>
          <a:noFill/>
          <a:ln cap="flat" cmpd="sng" w="19075">
            <a:solidFill>
              <a:srgbClr val="9900FF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49" name="Shape 549"/>
          <p:cNvSpPr/>
          <p:nvPr/>
        </p:nvSpPr>
        <p:spPr>
          <a:xfrm rot="3861745">
            <a:off x="4923770" y="3456063"/>
            <a:ext cx="903445" cy="242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Pull Image</a:t>
            </a:r>
          </a:p>
        </p:txBody>
      </p:sp>
      <p:cxnSp>
        <p:nvCxnSpPr>
          <p:cNvPr id="550" name="Shape 550"/>
          <p:cNvCxnSpPr>
            <a:stCxn id="551" idx="0"/>
            <a:endCxn id="545" idx="1"/>
          </p:cNvCxnSpPr>
          <p:nvPr/>
        </p:nvCxnSpPr>
        <p:spPr>
          <a:xfrm flipH="1" rot="10800000">
            <a:off x="3498444" y="2829180"/>
            <a:ext cx="763500" cy="1496400"/>
          </a:xfrm>
          <a:prstGeom prst="straightConnector1">
            <a:avLst/>
          </a:prstGeom>
          <a:noFill/>
          <a:ln cap="flat" cmpd="sng" w="19075">
            <a:solidFill>
              <a:srgbClr val="0000FF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52" name="Shape 552"/>
          <p:cNvSpPr/>
          <p:nvPr/>
        </p:nvSpPr>
        <p:spPr>
          <a:xfrm rot="-3666391">
            <a:off x="3247009" y="3489997"/>
            <a:ext cx="901521" cy="208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Push Image</a:t>
            </a:r>
          </a:p>
        </p:txBody>
      </p:sp>
      <p:cxnSp>
        <p:nvCxnSpPr>
          <p:cNvPr id="553" name="Shape 553"/>
          <p:cNvCxnSpPr>
            <a:stCxn id="554" idx="2"/>
            <a:endCxn id="546" idx="3"/>
          </p:cNvCxnSpPr>
          <p:nvPr/>
        </p:nvCxnSpPr>
        <p:spPr>
          <a:xfrm flipH="1">
            <a:off x="6152879" y="3269100"/>
            <a:ext cx="1802400" cy="1239300"/>
          </a:xfrm>
          <a:prstGeom prst="straightConnector1">
            <a:avLst/>
          </a:prstGeom>
          <a:noFill/>
          <a:ln cap="flat" cmpd="sng" w="19075">
            <a:solidFill>
              <a:srgbClr val="9900FF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55" name="Shape 555"/>
          <p:cNvSpPr/>
          <p:nvPr/>
        </p:nvSpPr>
        <p:spPr>
          <a:xfrm rot="687190">
            <a:off x="6558804" y="4452321"/>
            <a:ext cx="1059089" cy="242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Pull</a:t>
            </a: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/>
              <a:t>Code</a:t>
            </a:r>
          </a:p>
        </p:txBody>
      </p:sp>
      <p:cxnSp>
        <p:nvCxnSpPr>
          <p:cNvPr id="556" name="Shape 556"/>
          <p:cNvCxnSpPr/>
          <p:nvPr/>
        </p:nvCxnSpPr>
        <p:spPr>
          <a:xfrm>
            <a:off x="4572000" y="3685319"/>
            <a:ext cx="26100" cy="16746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557" name="Shape 557"/>
          <p:cNvSpPr/>
          <p:nvPr/>
        </p:nvSpPr>
        <p:spPr>
          <a:xfrm>
            <a:off x="2589394" y="5018864"/>
            <a:ext cx="19047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OPS</a:t>
            </a:r>
          </a:p>
        </p:txBody>
      </p:sp>
      <p:sp>
        <p:nvSpPr>
          <p:cNvPr id="558" name="Shape 558"/>
          <p:cNvSpPr/>
          <p:nvPr/>
        </p:nvSpPr>
        <p:spPr>
          <a:xfrm>
            <a:off x="4949222" y="5018880"/>
            <a:ext cx="12189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DEV</a:t>
            </a:r>
          </a:p>
        </p:txBody>
      </p:sp>
      <p:cxnSp>
        <p:nvCxnSpPr>
          <p:cNvPr id="559" name="Shape 559"/>
          <p:cNvCxnSpPr>
            <a:stCxn id="537" idx="3"/>
            <a:endCxn id="551" idx="1"/>
          </p:cNvCxnSpPr>
          <p:nvPr/>
        </p:nvCxnSpPr>
        <p:spPr>
          <a:xfrm flipH="1" rot="10800000">
            <a:off x="1071415" y="4508307"/>
            <a:ext cx="1787100" cy="330300"/>
          </a:xfrm>
          <a:prstGeom prst="straightConnector1">
            <a:avLst/>
          </a:prstGeom>
          <a:noFill/>
          <a:ln cap="flat" cmpd="sng" w="19075">
            <a:solidFill>
              <a:srgbClr val="9900FF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560" name="Shape 560"/>
          <p:cNvCxnSpPr>
            <a:stCxn id="543" idx="3"/>
            <a:endCxn id="551" idx="1"/>
          </p:cNvCxnSpPr>
          <p:nvPr/>
        </p:nvCxnSpPr>
        <p:spPr>
          <a:xfrm>
            <a:off x="1053720" y="3072477"/>
            <a:ext cx="1804800" cy="1436100"/>
          </a:xfrm>
          <a:prstGeom prst="straightConnector1">
            <a:avLst/>
          </a:prstGeom>
          <a:noFill/>
          <a:ln cap="flat" cmpd="sng" w="19075">
            <a:solidFill>
              <a:srgbClr val="FF0000"/>
            </a:solidFill>
            <a:prstDash val="lgDash"/>
            <a:round/>
            <a:headEnd len="med" w="med" type="none"/>
            <a:tailEnd len="lg" w="lg" type="triangle"/>
          </a:ln>
        </p:spPr>
      </p:cxnSp>
      <p:sp>
        <p:nvSpPr>
          <p:cNvPr id="561" name="Shape 561"/>
          <p:cNvSpPr/>
          <p:nvPr/>
        </p:nvSpPr>
        <p:spPr>
          <a:xfrm rot="2449063">
            <a:off x="1432582" y="3419021"/>
            <a:ext cx="895885" cy="242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900"/>
              <a:t>Pull Image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-76320" y="6400800"/>
            <a:ext cx="533159" cy="364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18350" lIns="91425" rIns="91425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-US" sz="800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545" name="Shape 5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1852" y="2448219"/>
            <a:ext cx="644400" cy="7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Shape 563"/>
          <p:cNvSpPr/>
          <p:nvPr/>
        </p:nvSpPr>
        <p:spPr>
          <a:xfrm>
            <a:off x="3105299" y="1932500"/>
            <a:ext cx="29595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1200"/>
              <a:t>Internal</a:t>
            </a:r>
            <a:r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 Repository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200"/>
              <a:t>(OSE Docker)</a:t>
            </a:r>
          </a:p>
        </p:txBody>
      </p:sp>
      <p:pic>
        <p:nvPicPr>
          <p:cNvPr id="554" name="Shape 5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3079" y="2507400"/>
            <a:ext cx="644400" cy="7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/>
          <p:nvPr/>
        </p:nvSpPr>
        <p:spPr>
          <a:xfrm>
            <a:off x="7265132" y="2014084"/>
            <a:ext cx="13803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Jenkins/Artifact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Repository</a:t>
            </a:r>
          </a:p>
        </p:txBody>
      </p:sp>
      <p:pic>
        <p:nvPicPr>
          <p:cNvPr id="548" name="Shape 5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4835" y="4434975"/>
            <a:ext cx="644400" cy="7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Shape 565"/>
          <p:cNvSpPr/>
          <p:nvPr/>
        </p:nvSpPr>
        <p:spPr>
          <a:xfrm>
            <a:off x="7478950" y="3932285"/>
            <a:ext cx="129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DEV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Repository</a:t>
            </a:r>
          </a:p>
        </p:txBody>
      </p:sp>
      <p:sp>
        <p:nvSpPr>
          <p:cNvPr id="546" name="Shape 546"/>
          <p:cNvSpPr/>
          <p:nvPr/>
        </p:nvSpPr>
        <p:spPr>
          <a:xfrm>
            <a:off x="4964364" y="4318214"/>
            <a:ext cx="1188600" cy="380400"/>
          </a:xfrm>
          <a:prstGeom prst="rect">
            <a:avLst/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FFFF"/>
                </a:solidFill>
              </a:rPr>
              <a:t>Ticket Monster</a:t>
            </a:r>
            <a:r>
              <a:rPr b="0" lang="en-US" sz="11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(S2I)</a:t>
            </a:r>
          </a:p>
        </p:txBody>
      </p:sp>
      <p:sp>
        <p:nvSpPr>
          <p:cNvPr id="551" name="Shape 551"/>
          <p:cNvSpPr/>
          <p:nvPr/>
        </p:nvSpPr>
        <p:spPr>
          <a:xfrm>
            <a:off x="2858394" y="4325580"/>
            <a:ext cx="1280100" cy="365700"/>
          </a:xfrm>
          <a:prstGeom prst="rect">
            <a:avLst/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1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CUSTOM EAP6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1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IMAGE (S2I)</a:t>
            </a:r>
          </a:p>
        </p:txBody>
      </p:sp>
      <p:sp>
        <p:nvSpPr>
          <p:cNvPr id="566" name="Shape 566"/>
          <p:cNvSpPr/>
          <p:nvPr/>
        </p:nvSpPr>
        <p:spPr>
          <a:xfrm rot="-526240">
            <a:off x="1252101" y="4466959"/>
            <a:ext cx="1066369" cy="242523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Pull Code</a:t>
            </a:r>
          </a:p>
        </p:txBody>
      </p:sp>
      <p:sp>
        <p:nvSpPr>
          <p:cNvPr id="567" name="Shape 567"/>
          <p:cNvSpPr/>
          <p:nvPr/>
        </p:nvSpPr>
        <p:spPr>
          <a:xfrm rot="-2131694">
            <a:off x="6647335" y="3464143"/>
            <a:ext cx="1058330" cy="242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000"/>
              <a:t>ull Artifacts</a:t>
            </a:r>
          </a:p>
        </p:txBody>
      </p:sp>
      <p:sp>
        <p:nvSpPr>
          <p:cNvPr id="568" name="Shape 568"/>
          <p:cNvSpPr/>
          <p:nvPr/>
        </p:nvSpPr>
        <p:spPr>
          <a:xfrm rot="4161428">
            <a:off x="4479008" y="3669247"/>
            <a:ext cx="903722" cy="242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Push Image</a:t>
            </a:r>
          </a:p>
        </p:txBody>
      </p:sp>
      <p:cxnSp>
        <p:nvCxnSpPr>
          <p:cNvPr id="569" name="Shape 569"/>
          <p:cNvCxnSpPr>
            <a:stCxn id="546" idx="1"/>
            <a:endCxn id="545" idx="2"/>
          </p:cNvCxnSpPr>
          <p:nvPr/>
        </p:nvCxnSpPr>
        <p:spPr>
          <a:xfrm rot="10800000">
            <a:off x="4583964" y="3210014"/>
            <a:ext cx="380400" cy="1298400"/>
          </a:xfrm>
          <a:prstGeom prst="straightConnector1">
            <a:avLst/>
          </a:prstGeom>
          <a:noFill/>
          <a:ln cap="flat" cmpd="sng" w="19075">
            <a:solidFill>
              <a:srgbClr val="0000FF"/>
            </a:solidFill>
            <a:prstDash val="solid"/>
            <a:round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/>
        </p:nvSpPr>
        <p:spPr>
          <a:xfrm>
            <a:off x="457200" y="0"/>
            <a:ext cx="82296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000"/>
              <a:t>OSE Project and Image Security Access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-76320" y="6400800"/>
            <a:ext cx="533159" cy="364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18350" lIns="91425" rIns="91425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-US" sz="800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576" name="Shape 576"/>
          <p:cNvSpPr/>
          <p:nvPr/>
        </p:nvSpPr>
        <p:spPr>
          <a:xfrm>
            <a:off x="1135850" y="5732875"/>
            <a:ext cx="73551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OSE Non Production Environment (NPE)</a:t>
            </a:r>
          </a:p>
        </p:txBody>
      </p:sp>
      <p:sp>
        <p:nvSpPr>
          <p:cNvPr id="577" name="Shape 577"/>
          <p:cNvSpPr/>
          <p:nvPr/>
        </p:nvSpPr>
        <p:spPr>
          <a:xfrm>
            <a:off x="1164600" y="3749773"/>
            <a:ext cx="2103000" cy="1107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/>
          <p:nvPr/>
        </p:nvSpPr>
        <p:spPr>
          <a:xfrm>
            <a:off x="890270" y="3787205"/>
            <a:ext cx="19047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OPS</a:t>
            </a:r>
          </a:p>
        </p:txBody>
      </p:sp>
      <p:sp>
        <p:nvSpPr>
          <p:cNvPr id="579" name="Shape 579"/>
          <p:cNvSpPr/>
          <p:nvPr/>
        </p:nvSpPr>
        <p:spPr>
          <a:xfrm>
            <a:off x="1547294" y="4202320"/>
            <a:ext cx="1280100" cy="365700"/>
          </a:xfrm>
          <a:prstGeom prst="rect">
            <a:avLst/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1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CUSTOM EAP6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1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IMAGE (S2I)</a:t>
            </a:r>
          </a:p>
        </p:txBody>
      </p:sp>
      <p:sp>
        <p:nvSpPr>
          <p:cNvPr id="580" name="Shape 580"/>
          <p:cNvSpPr/>
          <p:nvPr/>
        </p:nvSpPr>
        <p:spPr>
          <a:xfrm>
            <a:off x="6357525" y="3787199"/>
            <a:ext cx="2133300" cy="107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1" name="Shape 581"/>
          <p:cNvSpPr/>
          <p:nvPr/>
        </p:nvSpPr>
        <p:spPr>
          <a:xfrm>
            <a:off x="6300710" y="3815645"/>
            <a:ext cx="12189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DEV</a:t>
            </a:r>
          </a:p>
        </p:txBody>
      </p:sp>
      <p:sp>
        <p:nvSpPr>
          <p:cNvPr id="582" name="Shape 582"/>
          <p:cNvSpPr/>
          <p:nvPr/>
        </p:nvSpPr>
        <p:spPr>
          <a:xfrm>
            <a:off x="6825589" y="4194918"/>
            <a:ext cx="1188600" cy="380400"/>
          </a:xfrm>
          <a:prstGeom prst="rect">
            <a:avLst/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FFFF"/>
                </a:solidFill>
              </a:rPr>
              <a:t>Ticket Monster</a:t>
            </a:r>
            <a:r>
              <a:rPr b="0" lang="en-US" sz="11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(S2I)</a:t>
            </a:r>
          </a:p>
        </p:txBody>
      </p:sp>
      <p:sp>
        <p:nvSpPr>
          <p:cNvPr id="583" name="Shape 583"/>
          <p:cNvSpPr/>
          <p:nvPr/>
        </p:nvSpPr>
        <p:spPr>
          <a:xfrm rot="-1148443">
            <a:off x="5268532" y="1669691"/>
            <a:ext cx="1216873" cy="24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Member Of</a:t>
            </a:r>
          </a:p>
        </p:txBody>
      </p:sp>
      <p:sp>
        <p:nvSpPr>
          <p:cNvPr id="584" name="Shape 584"/>
          <p:cNvSpPr/>
          <p:nvPr/>
        </p:nvSpPr>
        <p:spPr>
          <a:xfrm>
            <a:off x="1979590" y="1389178"/>
            <a:ext cx="4155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025" lIns="64425" rIns="64425" tIns="320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OPS</a:t>
            </a:r>
          </a:p>
        </p:txBody>
      </p:sp>
      <p:pic>
        <p:nvPicPr>
          <p:cNvPr id="585" name="Shape 585"/>
          <p:cNvPicPr preferRelativeResize="0"/>
          <p:nvPr/>
        </p:nvPicPr>
        <p:blipFill/>
        <p:spPr>
          <a:xfrm>
            <a:off x="1997128" y="800598"/>
            <a:ext cx="380400" cy="5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Shape 586"/>
          <p:cNvSpPr/>
          <p:nvPr/>
        </p:nvSpPr>
        <p:spPr>
          <a:xfrm>
            <a:off x="7228425" y="1401077"/>
            <a:ext cx="4155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025" lIns="64425" rIns="64425" tIns="320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</a:t>
            </a:r>
          </a:p>
        </p:txBody>
      </p:sp>
      <p:pic>
        <p:nvPicPr>
          <p:cNvPr id="587" name="Shape 5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4310" y="3950277"/>
            <a:ext cx="644400" cy="7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/>
          <p:nvPr/>
        </p:nvSpPr>
        <p:spPr>
          <a:xfrm>
            <a:off x="3534562" y="3526600"/>
            <a:ext cx="2556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200"/>
              <a:t>Internal</a:t>
            </a:r>
            <a:r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 Repository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200"/>
              <a:t>(Docker)</a:t>
            </a:r>
          </a:p>
        </p:txBody>
      </p:sp>
      <p:cxnSp>
        <p:nvCxnSpPr>
          <p:cNvPr id="589" name="Shape 589"/>
          <p:cNvCxnSpPr>
            <a:stCxn id="590" idx="2"/>
          </p:cNvCxnSpPr>
          <p:nvPr/>
        </p:nvCxnSpPr>
        <p:spPr>
          <a:xfrm flipH="1">
            <a:off x="3299075" y="2823600"/>
            <a:ext cx="1499100" cy="943200"/>
          </a:xfrm>
          <a:prstGeom prst="straightConnector1">
            <a:avLst/>
          </a:prstGeom>
          <a:noFill/>
          <a:ln cap="flat" cmpd="sng" w="19075">
            <a:solidFill>
              <a:srgbClr val="FF99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91" name="Shape 591"/>
          <p:cNvSpPr/>
          <p:nvPr/>
        </p:nvSpPr>
        <p:spPr>
          <a:xfrm rot="5369652">
            <a:off x="1832127" y="3182957"/>
            <a:ext cx="985538" cy="242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Edit </a:t>
            </a: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</a:t>
            </a:r>
          </a:p>
        </p:txBody>
      </p:sp>
      <p:cxnSp>
        <p:nvCxnSpPr>
          <p:cNvPr id="592" name="Shape 592"/>
          <p:cNvCxnSpPr>
            <a:stCxn id="593" idx="2"/>
          </p:cNvCxnSpPr>
          <p:nvPr/>
        </p:nvCxnSpPr>
        <p:spPr>
          <a:xfrm>
            <a:off x="7424175" y="2821850"/>
            <a:ext cx="9600" cy="1005600"/>
          </a:xfrm>
          <a:prstGeom prst="straightConnector1">
            <a:avLst/>
          </a:prstGeom>
          <a:noFill/>
          <a:ln cap="flat" cmpd="sng" w="19075">
            <a:solidFill>
              <a:srgbClr val="93C47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94" name="Shape 594"/>
          <p:cNvCxnSpPr>
            <a:stCxn id="587" idx="3"/>
            <a:endCxn id="580" idx="1"/>
          </p:cNvCxnSpPr>
          <p:nvPr/>
        </p:nvCxnSpPr>
        <p:spPr>
          <a:xfrm flipH="1" rot="10800000">
            <a:off x="5148710" y="4322427"/>
            <a:ext cx="1208700" cy="87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5" name="Shape 595"/>
          <p:cNvSpPr/>
          <p:nvPr/>
        </p:nvSpPr>
        <p:spPr>
          <a:xfrm rot="-2102742">
            <a:off x="3341951" y="3140894"/>
            <a:ext cx="970691" cy="242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View</a:t>
            </a: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Access</a:t>
            </a:r>
          </a:p>
        </p:txBody>
      </p:sp>
      <p:sp>
        <p:nvSpPr>
          <p:cNvPr id="596" name="Shape 596"/>
          <p:cNvSpPr/>
          <p:nvPr/>
        </p:nvSpPr>
        <p:spPr>
          <a:xfrm rot="5370040">
            <a:off x="7084882" y="3187282"/>
            <a:ext cx="929435" cy="242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Edit</a:t>
            </a: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Access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1135850" y="2333745"/>
            <a:ext cx="2103000" cy="4881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Group: ops-edit </a:t>
            </a:r>
          </a:p>
        </p:txBody>
      </p:sp>
      <p:cxnSp>
        <p:nvCxnSpPr>
          <p:cNvPr id="598" name="Shape 598"/>
          <p:cNvCxnSpPr>
            <a:stCxn id="597" idx="2"/>
          </p:cNvCxnSpPr>
          <p:nvPr/>
        </p:nvCxnSpPr>
        <p:spPr>
          <a:xfrm>
            <a:off x="2187350" y="2821845"/>
            <a:ext cx="12000" cy="962099"/>
          </a:xfrm>
          <a:prstGeom prst="straightConnector1">
            <a:avLst/>
          </a:prstGeom>
          <a:noFill/>
          <a:ln cap="flat" cmpd="sng" w="19075">
            <a:solidFill>
              <a:srgbClr val="93C4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3" name="Shape 593"/>
          <p:cNvSpPr txBox="1"/>
          <p:nvPr/>
        </p:nvSpPr>
        <p:spPr>
          <a:xfrm>
            <a:off x="6357525" y="2333750"/>
            <a:ext cx="2133300" cy="4881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Group: dev-edit 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3731525" y="2335500"/>
            <a:ext cx="2133300" cy="4881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Group: dev-view </a:t>
            </a:r>
          </a:p>
        </p:txBody>
      </p:sp>
      <p:cxnSp>
        <p:nvCxnSpPr>
          <p:cNvPr id="599" name="Shape 599"/>
          <p:cNvCxnSpPr>
            <a:stCxn id="586" idx="2"/>
            <a:endCxn id="593" idx="0"/>
          </p:cNvCxnSpPr>
          <p:nvPr/>
        </p:nvCxnSpPr>
        <p:spPr>
          <a:xfrm flipH="1">
            <a:off x="7424175" y="1617077"/>
            <a:ext cx="12000" cy="7167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00" name="Shape 600"/>
          <p:cNvCxnSpPr>
            <a:stCxn id="586" idx="1"/>
            <a:endCxn id="590" idx="0"/>
          </p:cNvCxnSpPr>
          <p:nvPr/>
        </p:nvCxnSpPr>
        <p:spPr>
          <a:xfrm flipH="1">
            <a:off x="4798125" y="1509077"/>
            <a:ext cx="2430300" cy="826500"/>
          </a:xfrm>
          <a:prstGeom prst="straightConnector1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01" name="Shape 601"/>
          <p:cNvSpPr/>
          <p:nvPr/>
        </p:nvSpPr>
        <p:spPr>
          <a:xfrm rot="5400000">
            <a:off x="7136025" y="1837051"/>
            <a:ext cx="818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Member Of</a:t>
            </a:r>
          </a:p>
        </p:txBody>
      </p:sp>
      <p:cxnSp>
        <p:nvCxnSpPr>
          <p:cNvPr id="602" name="Shape 602"/>
          <p:cNvCxnSpPr>
            <a:stCxn id="584" idx="2"/>
            <a:endCxn id="597" idx="0"/>
          </p:cNvCxnSpPr>
          <p:nvPr/>
        </p:nvCxnSpPr>
        <p:spPr>
          <a:xfrm>
            <a:off x="2187340" y="1605178"/>
            <a:ext cx="0" cy="7287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03" name="Shape 603"/>
          <p:cNvSpPr/>
          <p:nvPr/>
        </p:nvSpPr>
        <p:spPr>
          <a:xfrm rot="5400000">
            <a:off x="1924337" y="1844079"/>
            <a:ext cx="818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Member Of</a:t>
            </a:r>
          </a:p>
        </p:txBody>
      </p:sp>
      <p:sp>
        <p:nvSpPr>
          <p:cNvPr id="604" name="Shape 604"/>
          <p:cNvSpPr/>
          <p:nvPr/>
        </p:nvSpPr>
        <p:spPr>
          <a:xfrm>
            <a:off x="7247795" y="859227"/>
            <a:ext cx="361500" cy="540600"/>
          </a:xfrm>
          <a:custGeom>
            <a:pathLst>
              <a:path extrusionOk="0" h="120000" w="120000">
                <a:moveTo>
                  <a:pt x="59512" y="37173"/>
                </a:moveTo>
                <a:cubicBezTo>
                  <a:pt x="75121" y="37173"/>
                  <a:pt x="87804" y="28695"/>
                  <a:pt x="87804" y="18260"/>
                </a:cubicBezTo>
                <a:cubicBezTo>
                  <a:pt x="87804" y="7826"/>
                  <a:pt x="75121" y="0"/>
                  <a:pt x="59512" y="0"/>
                </a:cubicBezTo>
                <a:cubicBezTo>
                  <a:pt x="43902" y="0"/>
                  <a:pt x="31219" y="7826"/>
                  <a:pt x="31219" y="18260"/>
                </a:cubicBezTo>
                <a:cubicBezTo>
                  <a:pt x="31219" y="28695"/>
                  <a:pt x="43902" y="37173"/>
                  <a:pt x="59512" y="37173"/>
                </a:cubicBezTo>
                <a:close/>
                <a:moveTo>
                  <a:pt x="59512" y="2608"/>
                </a:moveTo>
                <a:cubicBezTo>
                  <a:pt x="73170" y="2608"/>
                  <a:pt x="83902" y="9782"/>
                  <a:pt x="83902" y="18260"/>
                </a:cubicBezTo>
                <a:cubicBezTo>
                  <a:pt x="83902" y="27391"/>
                  <a:pt x="73170" y="34565"/>
                  <a:pt x="59512" y="34565"/>
                </a:cubicBezTo>
                <a:cubicBezTo>
                  <a:pt x="46829" y="34565"/>
                  <a:pt x="36097" y="27391"/>
                  <a:pt x="36097" y="18260"/>
                </a:cubicBezTo>
                <a:cubicBezTo>
                  <a:pt x="36097" y="9782"/>
                  <a:pt x="46829" y="2608"/>
                  <a:pt x="59512" y="2608"/>
                </a:cubicBezTo>
                <a:close/>
                <a:moveTo>
                  <a:pt x="75121" y="41086"/>
                </a:moveTo>
                <a:cubicBezTo>
                  <a:pt x="43902" y="41086"/>
                  <a:pt x="43902" y="41086"/>
                  <a:pt x="43902" y="41086"/>
                </a:cubicBezTo>
                <a:cubicBezTo>
                  <a:pt x="15609" y="41086"/>
                  <a:pt x="0" y="51521"/>
                  <a:pt x="0" y="70434"/>
                </a:cubicBezTo>
                <a:cubicBezTo>
                  <a:pt x="0" y="87391"/>
                  <a:pt x="0" y="87391"/>
                  <a:pt x="0" y="87391"/>
                </a:cubicBezTo>
                <a:cubicBezTo>
                  <a:pt x="0" y="96521"/>
                  <a:pt x="8780" y="101086"/>
                  <a:pt x="19512" y="106304"/>
                </a:cubicBezTo>
                <a:cubicBezTo>
                  <a:pt x="20487" y="106956"/>
                  <a:pt x="20487" y="106956"/>
                  <a:pt x="20487" y="106956"/>
                </a:cubicBezTo>
                <a:cubicBezTo>
                  <a:pt x="20487" y="112826"/>
                  <a:pt x="20487" y="112826"/>
                  <a:pt x="20487" y="112826"/>
                </a:cubicBezTo>
                <a:cubicBezTo>
                  <a:pt x="20487" y="113478"/>
                  <a:pt x="20487" y="113478"/>
                  <a:pt x="20487" y="114130"/>
                </a:cubicBezTo>
                <a:cubicBezTo>
                  <a:pt x="22439" y="115434"/>
                  <a:pt x="31219" y="120000"/>
                  <a:pt x="59512" y="120000"/>
                </a:cubicBezTo>
                <a:cubicBezTo>
                  <a:pt x="87804" y="120000"/>
                  <a:pt x="96585" y="115434"/>
                  <a:pt x="98536" y="114130"/>
                </a:cubicBezTo>
                <a:cubicBezTo>
                  <a:pt x="99512" y="113478"/>
                  <a:pt x="99512" y="113478"/>
                  <a:pt x="99512" y="112826"/>
                </a:cubicBezTo>
                <a:cubicBezTo>
                  <a:pt x="99512" y="106956"/>
                  <a:pt x="99512" y="106956"/>
                  <a:pt x="99512" y="106956"/>
                </a:cubicBezTo>
                <a:cubicBezTo>
                  <a:pt x="100487" y="106304"/>
                  <a:pt x="100487" y="106304"/>
                  <a:pt x="100487" y="106304"/>
                </a:cubicBezTo>
                <a:cubicBezTo>
                  <a:pt x="110243" y="101086"/>
                  <a:pt x="120000" y="96521"/>
                  <a:pt x="120000" y="87391"/>
                </a:cubicBezTo>
                <a:cubicBezTo>
                  <a:pt x="120000" y="70434"/>
                  <a:pt x="120000" y="70434"/>
                  <a:pt x="120000" y="70434"/>
                </a:cubicBezTo>
                <a:cubicBezTo>
                  <a:pt x="120000" y="51521"/>
                  <a:pt x="104390" y="41086"/>
                  <a:pt x="75121" y="41086"/>
                </a:cubicBezTo>
                <a:close/>
                <a:moveTo>
                  <a:pt x="116097" y="87391"/>
                </a:moveTo>
                <a:cubicBezTo>
                  <a:pt x="116097" y="95217"/>
                  <a:pt x="107317" y="99130"/>
                  <a:pt x="98536" y="103695"/>
                </a:cubicBezTo>
                <a:cubicBezTo>
                  <a:pt x="98536" y="67826"/>
                  <a:pt x="98536" y="67826"/>
                  <a:pt x="98536" y="67826"/>
                </a:cubicBezTo>
                <a:cubicBezTo>
                  <a:pt x="98536" y="67173"/>
                  <a:pt x="97560" y="67173"/>
                  <a:pt x="96585" y="67173"/>
                </a:cubicBezTo>
                <a:cubicBezTo>
                  <a:pt x="95609" y="67173"/>
                  <a:pt x="94634" y="67173"/>
                  <a:pt x="94634" y="67826"/>
                </a:cubicBezTo>
                <a:cubicBezTo>
                  <a:pt x="94634" y="112826"/>
                  <a:pt x="94634" y="112826"/>
                  <a:pt x="94634" y="112826"/>
                </a:cubicBezTo>
                <a:cubicBezTo>
                  <a:pt x="91707" y="114130"/>
                  <a:pt x="82926" y="117391"/>
                  <a:pt x="59512" y="117391"/>
                </a:cubicBezTo>
                <a:cubicBezTo>
                  <a:pt x="36097" y="117391"/>
                  <a:pt x="27317" y="114130"/>
                  <a:pt x="24390" y="112826"/>
                </a:cubicBezTo>
                <a:cubicBezTo>
                  <a:pt x="24390" y="112173"/>
                  <a:pt x="24390" y="112173"/>
                  <a:pt x="24390" y="112173"/>
                </a:cubicBezTo>
                <a:cubicBezTo>
                  <a:pt x="24390" y="67826"/>
                  <a:pt x="24390" y="67826"/>
                  <a:pt x="24390" y="67826"/>
                </a:cubicBezTo>
                <a:cubicBezTo>
                  <a:pt x="24390" y="67173"/>
                  <a:pt x="24390" y="67173"/>
                  <a:pt x="23414" y="67173"/>
                </a:cubicBezTo>
                <a:cubicBezTo>
                  <a:pt x="22439" y="67173"/>
                  <a:pt x="21463" y="67173"/>
                  <a:pt x="21463" y="67826"/>
                </a:cubicBezTo>
                <a:cubicBezTo>
                  <a:pt x="21463" y="103695"/>
                  <a:pt x="21463" y="103695"/>
                  <a:pt x="21463" y="103695"/>
                </a:cubicBezTo>
                <a:cubicBezTo>
                  <a:pt x="11707" y="99130"/>
                  <a:pt x="3902" y="95217"/>
                  <a:pt x="3902" y="87391"/>
                </a:cubicBezTo>
                <a:cubicBezTo>
                  <a:pt x="3902" y="70434"/>
                  <a:pt x="3902" y="70434"/>
                  <a:pt x="3902" y="70434"/>
                </a:cubicBezTo>
                <a:cubicBezTo>
                  <a:pt x="3902" y="58043"/>
                  <a:pt x="10731" y="43695"/>
                  <a:pt x="43902" y="43695"/>
                </a:cubicBezTo>
                <a:cubicBezTo>
                  <a:pt x="75121" y="43695"/>
                  <a:pt x="75121" y="43695"/>
                  <a:pt x="75121" y="43695"/>
                </a:cubicBezTo>
                <a:cubicBezTo>
                  <a:pt x="108292" y="43695"/>
                  <a:pt x="116097" y="58043"/>
                  <a:pt x="116097" y="70434"/>
                </a:cubicBezTo>
                <a:lnTo>
                  <a:pt x="116097" y="87391"/>
                </a:lnTo>
                <a:close/>
                <a:moveTo>
                  <a:pt x="84878" y="65217"/>
                </a:moveTo>
                <a:cubicBezTo>
                  <a:pt x="67317" y="65217"/>
                  <a:pt x="67317" y="65217"/>
                  <a:pt x="67317" y="65217"/>
                </a:cubicBezTo>
                <a:cubicBezTo>
                  <a:pt x="66341" y="65217"/>
                  <a:pt x="65365" y="65217"/>
                  <a:pt x="65365" y="65869"/>
                </a:cubicBezTo>
                <a:cubicBezTo>
                  <a:pt x="65365" y="76304"/>
                  <a:pt x="65365" y="76304"/>
                  <a:pt x="65365" y="76304"/>
                </a:cubicBezTo>
                <a:cubicBezTo>
                  <a:pt x="65365" y="76956"/>
                  <a:pt x="66341" y="76956"/>
                  <a:pt x="66341" y="77608"/>
                </a:cubicBezTo>
                <a:cubicBezTo>
                  <a:pt x="75121" y="79565"/>
                  <a:pt x="75121" y="79565"/>
                  <a:pt x="75121" y="79565"/>
                </a:cubicBezTo>
                <a:cubicBezTo>
                  <a:pt x="76097" y="79565"/>
                  <a:pt x="76097" y="79565"/>
                  <a:pt x="76097" y="79565"/>
                </a:cubicBezTo>
                <a:cubicBezTo>
                  <a:pt x="76097" y="79565"/>
                  <a:pt x="77073" y="79565"/>
                  <a:pt x="77073" y="79565"/>
                </a:cubicBezTo>
                <a:cubicBezTo>
                  <a:pt x="85853" y="77608"/>
                  <a:pt x="85853" y="77608"/>
                  <a:pt x="85853" y="77608"/>
                </a:cubicBezTo>
                <a:cubicBezTo>
                  <a:pt x="85853" y="76956"/>
                  <a:pt x="86829" y="76956"/>
                  <a:pt x="86829" y="76304"/>
                </a:cubicBezTo>
                <a:cubicBezTo>
                  <a:pt x="86829" y="65869"/>
                  <a:pt x="86829" y="65869"/>
                  <a:pt x="86829" y="65869"/>
                </a:cubicBezTo>
                <a:cubicBezTo>
                  <a:pt x="86829" y="65217"/>
                  <a:pt x="85853" y="65217"/>
                  <a:pt x="84878" y="65217"/>
                </a:cubicBezTo>
                <a:close/>
                <a:moveTo>
                  <a:pt x="82926" y="75652"/>
                </a:moveTo>
                <a:cubicBezTo>
                  <a:pt x="76097" y="77608"/>
                  <a:pt x="76097" y="77608"/>
                  <a:pt x="76097" y="77608"/>
                </a:cubicBezTo>
                <a:cubicBezTo>
                  <a:pt x="69268" y="75652"/>
                  <a:pt x="69268" y="75652"/>
                  <a:pt x="69268" y="75652"/>
                </a:cubicBezTo>
                <a:cubicBezTo>
                  <a:pt x="69268" y="67173"/>
                  <a:pt x="69268" y="67173"/>
                  <a:pt x="69268" y="67173"/>
                </a:cubicBezTo>
                <a:cubicBezTo>
                  <a:pt x="82926" y="67173"/>
                  <a:pt x="82926" y="67173"/>
                  <a:pt x="82926" y="67173"/>
                </a:cubicBezTo>
                <a:lnTo>
                  <a:pt x="82926" y="756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 txBox="1"/>
          <p:nvPr/>
        </p:nvSpPr>
        <p:spPr>
          <a:xfrm>
            <a:off x="1144500" y="4924700"/>
            <a:ext cx="2133300" cy="296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Image Stream</a:t>
            </a:r>
          </a:p>
        </p:txBody>
      </p:sp>
      <p:cxnSp>
        <p:nvCxnSpPr>
          <p:cNvPr id="606" name="Shape 606"/>
          <p:cNvCxnSpPr>
            <a:stCxn id="605" idx="3"/>
            <a:endCxn id="587" idx="1"/>
          </p:cNvCxnSpPr>
          <p:nvPr/>
        </p:nvCxnSpPr>
        <p:spPr>
          <a:xfrm flipH="1" rot="10800000">
            <a:off x="3277800" y="4331150"/>
            <a:ext cx="1226400" cy="7419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607" name="Shape 607"/>
          <p:cNvCxnSpPr>
            <a:stCxn id="605" idx="2"/>
            <a:endCxn id="580" idx="2"/>
          </p:cNvCxnSpPr>
          <p:nvPr/>
        </p:nvCxnSpPr>
        <p:spPr>
          <a:xfrm rot="-5400000">
            <a:off x="4635750" y="2432900"/>
            <a:ext cx="363900" cy="5213100"/>
          </a:xfrm>
          <a:prstGeom prst="curvedConnector3">
            <a:avLst>
              <a:gd fmla="val -65437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608" name="Shape 608"/>
          <p:cNvSpPr/>
          <p:nvPr/>
        </p:nvSpPr>
        <p:spPr>
          <a:xfrm rot="-4230">
            <a:off x="4097648" y="5143375"/>
            <a:ext cx="1462801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Image Pull Access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/>
        </p:nvSpPr>
        <p:spPr>
          <a:xfrm>
            <a:off x="685950" y="99100"/>
            <a:ext cx="77721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lang="en-US" sz="3000"/>
              <a:t>Our OPS Model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lang="en-US" sz="3000"/>
              <a:t>Benefits </a:t>
            </a:r>
          </a:p>
        </p:txBody>
      </p:sp>
      <p:sp>
        <p:nvSpPr>
          <p:cNvPr id="614" name="Shape 614"/>
          <p:cNvSpPr txBox="1"/>
          <p:nvPr/>
        </p:nvSpPr>
        <p:spPr>
          <a:xfrm>
            <a:off x="310950" y="1694575"/>
            <a:ext cx="8550900" cy="4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>
                <a:solidFill>
                  <a:schemeClr val="dk1"/>
                </a:solidFill>
              </a:rPr>
              <a:t>Approach only requires that the custom image be built once. After the image is built it can be used by multiple development projects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Establishes version controlled environment specific standard images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OPS deployments can be stacked to produce multiple images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Methodology can be tweaked for both CI &amp; CD environments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>
                <a:solidFill>
                  <a:schemeClr val="dk1"/>
                </a:solidFill>
              </a:rPr>
              <a:t>Provides separation of duties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Demo Environment Details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/>
        </p:nvSpPr>
        <p:spPr>
          <a:xfrm>
            <a:off x="807025" y="112600"/>
            <a:ext cx="77721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lang="en-US" sz="3000"/>
              <a:t>Demo Environment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1264225" y="1086525"/>
            <a:ext cx="6979200" cy="50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OSE 3.1 Environment: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-US" sz="1800"/>
              <a:t>1 - Load Balancer / NFS Server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-US" sz="1800"/>
              <a:t>3 - Masters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-US" sz="1800"/>
              <a:t>2 - Infranodes (registry and router)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-US" sz="1800">
                <a:solidFill>
                  <a:schemeClr val="dk1"/>
                </a:solidFill>
              </a:rPr>
              <a:t>2 - Application Nodes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Additional Components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-US" sz="1800"/>
              <a:t>1 - Jenkins Server to act as artifact repository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-US" sz="1800"/>
              <a:t>1 - Local GitLab instance to hold development and Ops repositories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/>
        </p:nvSpPr>
        <p:spPr>
          <a:xfrm>
            <a:off x="807025" y="112600"/>
            <a:ext cx="77721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lang="en-US" sz="3000"/>
              <a:t>Demo Environment - cont.</a:t>
            </a:r>
          </a:p>
        </p:txBody>
      </p:sp>
      <p:sp>
        <p:nvSpPr>
          <p:cNvPr id="631" name="Shape 631"/>
          <p:cNvSpPr txBox="1"/>
          <p:nvPr/>
        </p:nvSpPr>
        <p:spPr>
          <a:xfrm>
            <a:off x="641300" y="1086525"/>
            <a:ext cx="7937700" cy="50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spcBef>
                <a:spcPts val="0"/>
              </a:spcBef>
              <a:buSzPct val="100000"/>
              <a:buChar char="●"/>
            </a:pPr>
            <a:r>
              <a:rPr lang="en-US" sz="1700"/>
              <a:t>Git Repo Details</a:t>
            </a:r>
          </a:p>
          <a:p>
            <a:pPr indent="-336550" lvl="1" marL="914400" rtl="0">
              <a:spcBef>
                <a:spcPts val="0"/>
              </a:spcBef>
              <a:buSzPct val="100000"/>
              <a:buChar char="○"/>
            </a:pPr>
            <a:r>
              <a:rPr lang="en-US" sz="1700"/>
              <a:t>Ticket Monster</a:t>
            </a:r>
          </a:p>
          <a:p>
            <a:pPr indent="-336550" lvl="2" marL="1371600" rtl="0">
              <a:spcBef>
                <a:spcPts val="0"/>
              </a:spcBef>
              <a:buSzPct val="100000"/>
              <a:buChar char="■"/>
            </a:pPr>
            <a:r>
              <a:rPr lang="en-US" sz="1700"/>
              <a:t>References JBOSS web application reference architecture</a:t>
            </a:r>
          </a:p>
          <a:p>
            <a:pPr indent="-336550" lvl="2" marL="1371600" rtl="0">
              <a:spcBef>
                <a:spcPts val="0"/>
              </a:spcBef>
              <a:buSzPct val="100000"/>
              <a:buChar char="■"/>
            </a:pPr>
            <a:r>
              <a:rPr lang="en-US" sz="1700"/>
              <a:t>Used to create a war artifact that will be used as the Jenkins artifact</a:t>
            </a:r>
          </a:p>
          <a:p>
            <a:pPr indent="-336550" lvl="2" marL="1371600" rtl="0">
              <a:spcBef>
                <a:spcPts val="0"/>
              </a:spcBef>
              <a:buSzPct val="100000"/>
              <a:buChar char="■"/>
            </a:pPr>
            <a:r>
              <a:rPr lang="en-US" sz="1700" u="sng">
                <a:solidFill>
                  <a:schemeClr val="hlink"/>
                </a:solidFill>
                <a:hlinkClick r:id="rId3"/>
              </a:rPr>
              <a:t>https://github.com/jboss-developer/ticket-monster.git</a:t>
            </a:r>
            <a:r>
              <a:rPr lang="en-US" sz="1700"/>
              <a:t> </a:t>
            </a:r>
          </a:p>
          <a:p>
            <a:pPr indent="-336550" lvl="1" marL="914400" rtl="0">
              <a:spcBef>
                <a:spcPts val="0"/>
              </a:spcBef>
              <a:buSzPct val="100000"/>
              <a:buChar char="○"/>
            </a:pPr>
            <a:r>
              <a:rPr lang="en-US" sz="1700"/>
              <a:t>Ops Git Repo</a:t>
            </a:r>
          </a:p>
          <a:p>
            <a:pPr indent="-336550" lvl="2" marL="1371600" rtl="0">
              <a:spcBef>
                <a:spcPts val="0"/>
              </a:spcBef>
              <a:buSzPct val="100000"/>
              <a:buChar char="■"/>
            </a:pPr>
            <a:r>
              <a:rPr lang="en-US" sz="1700"/>
              <a:t>Git repo that holds configuration information (Infrastructure as Code) used to generate (in our case) a custom EAP6 image</a:t>
            </a:r>
          </a:p>
          <a:p>
            <a:pPr indent="-336550" lvl="2" marL="1371600" rtl="0">
              <a:spcBef>
                <a:spcPts val="0"/>
              </a:spcBef>
              <a:buSzPct val="100000"/>
              <a:buChar char="■"/>
            </a:pPr>
            <a:r>
              <a:rPr lang="en-US" sz="1700" u="sng">
                <a:solidFill>
                  <a:schemeClr val="hlink"/>
                </a:solidFill>
                <a:hlinkClick r:id="rId4"/>
              </a:rPr>
              <a:t>https://github.com/themoosman/ops-custom-eap6.git</a:t>
            </a:r>
            <a:r>
              <a:rPr lang="en-US" sz="1700"/>
              <a:t> </a:t>
            </a:r>
          </a:p>
          <a:p>
            <a:pPr indent="-336550" lvl="1" marL="914400" rtl="0">
              <a:spcBef>
                <a:spcPts val="0"/>
              </a:spcBef>
              <a:buSzPct val="100000"/>
              <a:buChar char="○"/>
            </a:pPr>
            <a:r>
              <a:rPr lang="en-US" sz="1700"/>
              <a:t>Ticket Monster s2i Image Build</a:t>
            </a:r>
          </a:p>
          <a:p>
            <a:pPr indent="-336550" lvl="2" marL="1371600" rtl="0">
              <a:spcBef>
                <a:spcPts val="0"/>
              </a:spcBef>
              <a:buSzPct val="100000"/>
              <a:buChar char="■"/>
            </a:pPr>
            <a:r>
              <a:rPr lang="en-US" sz="1700"/>
              <a:t>Git repo that hold the scripts (s2i) used to consume development artifacts (war) and create a docker image. Said image is uploaded to a master image repository where it’s pushed to dev, qa, prod, etc.</a:t>
            </a:r>
          </a:p>
          <a:p>
            <a:pPr indent="-336550" lvl="2" marL="1371600" rtl="0">
              <a:spcBef>
                <a:spcPts val="0"/>
              </a:spcBef>
              <a:buSzPct val="100000"/>
              <a:buChar char="■"/>
            </a:pPr>
            <a:r>
              <a:rPr lang="en-US" sz="1700" u="sng">
                <a:solidFill>
                  <a:schemeClr val="hlink"/>
                </a:solidFill>
                <a:hlinkClick r:id="rId5"/>
              </a:rPr>
              <a:t>https://github.com/themoosman/ticket-monster-ose-s2i-build.git</a:t>
            </a:r>
            <a:r>
              <a:rPr lang="en-US" sz="1700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Demo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685800" y="0"/>
            <a:ext cx="77721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</a:rPr>
              <a:t>Agenda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685800" y="1447920"/>
            <a:ext cx="7818000" cy="46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-US" sz="1800"/>
              <a:t>H</a:t>
            </a:r>
            <a:r>
              <a:rPr b="0" lang="en-US" sz="1800" strike="noStrike">
                <a:solidFill>
                  <a:srgbClr val="000000"/>
                </a:solidFill>
              </a:rPr>
              <a:t>istorical OPS </a:t>
            </a:r>
            <a:r>
              <a:rPr lang="en-US" sz="1800"/>
              <a:t>Discussion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b="0" lang="en-US" sz="1800" strike="noStrike">
                <a:solidFill>
                  <a:srgbClr val="000000"/>
                </a:solidFill>
              </a:rPr>
              <a:t>Overview of the NEW CICD/DEVOPS workflow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800"/>
              <a:t>Technical Deep Dive discussion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/>
              <a:t>Demo using “Ticket Monster” sample application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None/>
            </a:pPr>
            <a:r>
              <a:rPr b="0" i="1" lang="en-US" sz="1200" strike="noStrike">
                <a:solidFill>
                  <a:srgbClr val="000000"/>
                </a:solidFill>
              </a:rPr>
              <a:t>Note: This Presentation does not incorporate the the next gen of Cloud Management with Cloud Forms (Aka </a:t>
            </a:r>
            <a:r>
              <a:rPr i="1" lang="en-US" sz="1200"/>
              <a:t>Manage</a:t>
            </a:r>
            <a:r>
              <a:rPr b="0" i="1" lang="en-US" sz="1200" strike="noStrike">
                <a:solidFill>
                  <a:srgbClr val="000000"/>
                </a:solidFill>
              </a:rPr>
              <a:t>IQ).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/>
        </p:nvSpPr>
        <p:spPr>
          <a:xfrm>
            <a:off x="685950" y="99100"/>
            <a:ext cx="77721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lang="en-US" sz="3000"/>
              <a:t>Summary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677825" y="1694575"/>
            <a:ext cx="7780200" cy="4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/>
              <a:t>This presentation and demo has shown the following points: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Past &amp; Present trends of development &amp; operations team roles within the CI/CD workflow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Simplicity and fundamental ease of use of integrating operations into the CI/CD workflow utilizing OpenShift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800">
                <a:solidFill>
                  <a:schemeClr val="dk1"/>
                </a:solidFill>
              </a:rPr>
              <a:t>Flexibility in terms of workflow, security, and image build process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Use of access control to implement business &amp; security rules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Deploy an existing application with inline changes to simulate operations team involvement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Questions?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&amp;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Thank you for your time!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Historical OPS Discussion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/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000"/>
              <a:t>Historical </a:t>
            </a:r>
            <a:r>
              <a:rPr b="0" lang="en-US" sz="3000" strike="noStrike">
                <a:solidFill>
                  <a:srgbClr val="000000"/>
                </a:solidFill>
              </a:rPr>
              <a:t>OPS Roles 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557700" y="1300445"/>
            <a:ext cx="7818000" cy="46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rPr lang="en-US" sz="1800"/>
              <a:t>Here </a:t>
            </a:r>
            <a:r>
              <a:rPr b="0" lang="en-US" sz="1800" strike="noStrike">
                <a:solidFill>
                  <a:srgbClr val="000000"/>
                </a:solidFill>
              </a:rPr>
              <a:t>are the generally agreed upon roles of OPS: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spcBef>
                <a:spcPts val="0"/>
              </a:spcBef>
              <a:buSzPct val="100000"/>
              <a:buChar char="●"/>
            </a:pPr>
            <a:r>
              <a:rPr b="0" lang="en-US" sz="1800" strike="noStrike">
                <a:solidFill>
                  <a:srgbClr val="000000"/>
                </a:solidFill>
              </a:rPr>
              <a:t>Build</a:t>
            </a:r>
            <a:r>
              <a:rPr lang="en-US" sz="1800"/>
              <a:t> &amp; Deploy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spcBef>
                <a:spcPts val="0"/>
              </a:spcBef>
              <a:buSzPct val="100000"/>
              <a:buChar char="●"/>
            </a:pPr>
            <a:r>
              <a:rPr lang="en-US" sz="1800"/>
              <a:t>Scheduled </a:t>
            </a:r>
            <a:r>
              <a:rPr b="0" lang="en-US" sz="1800" strike="noStrike">
                <a:solidFill>
                  <a:srgbClr val="000000"/>
                </a:solidFill>
              </a:rPr>
              <a:t>Maintenance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spcBef>
                <a:spcPts val="0"/>
              </a:spcBef>
              <a:buSzPct val="100000"/>
              <a:buChar char="●"/>
            </a:pPr>
            <a:r>
              <a:rPr b="0" lang="en-US" sz="1800" strike="noStrike">
                <a:solidFill>
                  <a:srgbClr val="000000"/>
                </a:solidFill>
              </a:rPr>
              <a:t>Security/Vulnerability </a:t>
            </a:r>
            <a:r>
              <a:rPr lang="en-US" sz="1800"/>
              <a:t>Mitigation</a:t>
            </a:r>
            <a:r>
              <a:rPr b="0" lang="en-US" sz="1800" strike="noStrike">
                <a:solidFill>
                  <a:srgbClr val="000000"/>
                </a:solidFill>
              </a:rPr>
              <a:t>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b="0" lang="en-US" sz="1800" strike="noStrike">
                <a:solidFill>
                  <a:srgbClr val="000000"/>
                </a:solidFill>
              </a:rPr>
              <a:t>Monitoring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1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1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1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1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1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100"/>
          </a:p>
          <a:p>
            <a:pPr lvl="0" marR="0" rtl="0" algn="l">
              <a:spcBef>
                <a:spcPts val="0"/>
              </a:spcBef>
              <a:buNone/>
            </a:pPr>
            <a:r>
              <a:rPr b="0" lang="en-US" strike="noStrike">
                <a:solidFill>
                  <a:srgbClr val="000000"/>
                </a:solidFill>
              </a:rPr>
              <a:t>Th</a:t>
            </a:r>
            <a:r>
              <a:rPr lang="en-US"/>
              <a:t>is presentation is based on </a:t>
            </a:r>
            <a:r>
              <a:rPr b="0" lang="en-US" strike="noStrike">
                <a:solidFill>
                  <a:srgbClr val="000000"/>
                </a:solidFill>
              </a:rPr>
              <a:t>the concept of an new additional “Operations Environment” (Which today is probably a lab).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/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000"/>
              <a:t>Segregation of </a:t>
            </a:r>
            <a:r>
              <a:rPr b="0" lang="en-US" sz="3000" strike="noStrike">
                <a:solidFill>
                  <a:srgbClr val="000000"/>
                </a:solidFill>
              </a:rPr>
              <a:t>Roles in the </a:t>
            </a:r>
            <a:r>
              <a:rPr lang="en-US" sz="3000"/>
              <a:t>Old </a:t>
            </a:r>
            <a:r>
              <a:rPr b="0" lang="en-US" sz="3000" strike="noStrike">
                <a:solidFill>
                  <a:srgbClr val="000000"/>
                </a:solidFill>
              </a:rPr>
              <a:t>Workflow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662825" y="1329495"/>
            <a:ext cx="7818000" cy="46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rPr b="0" lang="en-US" sz="1800" strike="noStrike">
                <a:solidFill>
                  <a:srgbClr val="000000"/>
                </a:solidFill>
              </a:rPr>
              <a:t>Most of workflow approaches for CI/CD are</a:t>
            </a:r>
            <a:r>
              <a:rPr lang="en-US" sz="1800"/>
              <a:t> </a:t>
            </a:r>
            <a:r>
              <a:rPr b="0" lang="en-US" sz="1800" strike="noStrike">
                <a:solidFill>
                  <a:srgbClr val="000000"/>
                </a:solidFill>
              </a:rPr>
              <a:t>Development based</a:t>
            </a:r>
            <a:br>
              <a:rPr b="0" lang="en-US" sz="1800" strike="noStrike">
                <a:solidFill>
                  <a:srgbClr val="000000"/>
                </a:solidFill>
              </a:rPr>
            </a:br>
          </a:p>
          <a:p>
            <a:pPr indent="-342900" lvl="0" marL="457200" marR="0" rtl="0" algn="l">
              <a:spcBef>
                <a:spcPts val="0"/>
              </a:spcBef>
              <a:buSzPct val="100000"/>
              <a:buChar char="●"/>
            </a:pPr>
            <a:r>
              <a:rPr b="0" lang="en-US" sz="1800" strike="noStrike">
                <a:solidFill>
                  <a:srgbClr val="000000"/>
                </a:solidFill>
              </a:rPr>
              <a:t>The</a:t>
            </a:r>
            <a:r>
              <a:rPr lang="en-US" sz="1800"/>
              <a:t>re</a:t>
            </a:r>
            <a:r>
              <a:rPr b="0" lang="en-US" sz="1800" strike="noStrike">
                <a:solidFill>
                  <a:srgbClr val="000000"/>
                </a:solidFill>
              </a:rPr>
              <a:t> are 3 equally important roles in today's traditional I.T. Shops</a:t>
            </a:r>
          </a:p>
          <a:p>
            <a:pPr indent="-342900" lvl="1" marL="914400" marR="0" rtl="0" algn="l">
              <a:spcBef>
                <a:spcPts val="0"/>
              </a:spcBef>
              <a:buSzPct val="100000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</a:rPr>
              <a:t>Developers</a:t>
            </a:r>
          </a:p>
          <a:p>
            <a:pPr indent="-342900" lvl="1" marL="914400" marR="0" rtl="0" algn="l">
              <a:spcBef>
                <a:spcPts val="0"/>
              </a:spcBef>
              <a:buSzPct val="100000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</a:rPr>
              <a:t>QA</a:t>
            </a:r>
          </a:p>
          <a:p>
            <a:pPr indent="-342900" lvl="1" marL="914400" marR="0" rtl="0" algn="l">
              <a:spcBef>
                <a:spcPts val="0"/>
              </a:spcBef>
              <a:buSzPct val="100000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</a:rPr>
              <a:t>Operations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spcBef>
                <a:spcPts val="0"/>
              </a:spcBef>
              <a:buSzPct val="100000"/>
              <a:buChar char="●"/>
            </a:pPr>
            <a:r>
              <a:rPr lang="en-US" sz="1800"/>
              <a:t>T</a:t>
            </a:r>
            <a:r>
              <a:rPr b="0" lang="en-US" sz="1800" strike="noStrike">
                <a:solidFill>
                  <a:srgbClr val="000000"/>
                </a:solidFill>
              </a:rPr>
              <a:t>his 3 step </a:t>
            </a:r>
            <a:r>
              <a:rPr lang="en-US" sz="1800"/>
              <a:t>workflow</a:t>
            </a:r>
            <a:r>
              <a:rPr b="0" lang="en-US" sz="1800" strike="noStrike">
                <a:solidFill>
                  <a:srgbClr val="000000"/>
                </a:solidFill>
              </a:rPr>
              <a:t> is starting to blend together</a:t>
            </a:r>
            <a:r>
              <a:rPr lang="en-US" sz="1800"/>
              <a:t> into DevOps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>
                <a:solidFill>
                  <a:schemeClr val="dk1"/>
                </a:solidFill>
              </a:rPr>
              <a:t>One term describing this methodology is: Waterfall/ITIL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DEVOPS Integration with OSE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/>
        </p:nvSpPr>
        <p:spPr>
          <a:xfrm>
            <a:off x="685800" y="0"/>
            <a:ext cx="7772039" cy="144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000"/>
              <a:t>DEVOPS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662762" y="1447919"/>
            <a:ext cx="7818000" cy="46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rPr lang="en-US" sz="1800"/>
              <a:t>The definition of DEVOPS from Wikipedia: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i="1" lang="en-US" sz="1600">
                <a:solidFill>
                  <a:srgbClr val="252525"/>
                </a:solidFill>
                <a:highlight>
                  <a:srgbClr val="FFFFFF"/>
                </a:highlight>
              </a:rPr>
              <a:t>“....is a culture, movement or practice that emphasizes the collaboration and communication of both </a:t>
            </a:r>
            <a:r>
              <a:rPr i="1" lang="en-US" sz="1600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software developers</a:t>
            </a:r>
            <a:r>
              <a:rPr i="1" lang="en-US" sz="1600">
                <a:solidFill>
                  <a:srgbClr val="252525"/>
                </a:solidFill>
                <a:highlight>
                  <a:srgbClr val="FFFFFF"/>
                </a:highlight>
              </a:rPr>
              <a:t> and other </a:t>
            </a:r>
            <a:r>
              <a:rPr i="1" lang="en-US" sz="1600">
                <a:solidFill>
                  <a:srgbClr val="0B0080"/>
                </a:solidFill>
                <a:highlight>
                  <a:srgbClr val="FFFFFF"/>
                </a:highlight>
                <a:hlinkClick r:id="rId4"/>
              </a:rPr>
              <a:t>information-technology</a:t>
            </a:r>
            <a:r>
              <a:rPr i="1" lang="en-US" sz="1600">
                <a:solidFill>
                  <a:srgbClr val="252525"/>
                </a:solidFill>
                <a:highlight>
                  <a:srgbClr val="FFFFFF"/>
                </a:highlight>
              </a:rPr>
              <a:t> (IT) professionals while automating the process of software delivery and infrastructure changes…”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25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-US" sz="1800"/>
              <a:t>To support OPS in DEVOPS CI/CD the following will be described and demonstrated:</a:t>
            </a:r>
          </a:p>
          <a:p>
            <a:pPr indent="-342900" lvl="1" marL="914400" marR="0" rtl="0" algn="l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-US" sz="1800"/>
              <a:t>New</a:t>
            </a:r>
            <a:r>
              <a:rPr b="0" lang="en-US" sz="1800" strike="noStrike">
                <a:solidFill>
                  <a:srgbClr val="000000"/>
                </a:solidFill>
              </a:rPr>
              <a:t> “Operations Workflow” in a CI/CD environ</a:t>
            </a:r>
            <a:r>
              <a:rPr lang="en-US" sz="1800"/>
              <a:t>ment in</a:t>
            </a:r>
          </a:p>
          <a:p>
            <a:pPr indent="-342900" lvl="1" marL="914400" marR="0" rtl="0" algn="l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-US" sz="1800"/>
              <a:t>How this can be easily implemented  OSE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/>
        </p:nvSpPr>
        <p:spPr>
          <a:xfrm>
            <a:off x="685800" y="0"/>
            <a:ext cx="77721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000"/>
              <a:t>New </a:t>
            </a:r>
            <a:r>
              <a:rPr b="0" lang="en-US" sz="3000" strike="noStrike">
                <a:solidFill>
                  <a:srgbClr val="000000"/>
                </a:solidFill>
              </a:rPr>
              <a:t>OPS Role in the OSE CI/CD Workflow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62762" y="1447919"/>
            <a:ext cx="7818000" cy="46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rPr b="0" lang="en-US" sz="1800" strike="noStrike">
                <a:solidFill>
                  <a:srgbClr val="000000"/>
                </a:solidFill>
              </a:rPr>
              <a:t>The OPS </a:t>
            </a:r>
            <a:r>
              <a:rPr lang="en-US" sz="1800"/>
              <a:t>w</a:t>
            </a:r>
            <a:r>
              <a:rPr b="0" lang="en-US" sz="1800" strike="noStrike">
                <a:solidFill>
                  <a:srgbClr val="000000"/>
                </a:solidFill>
              </a:rPr>
              <a:t>orkflow simplifies the </a:t>
            </a:r>
            <a:r>
              <a:rPr lang="en-US" sz="1800"/>
              <a:t>touch points</a:t>
            </a:r>
            <a:r>
              <a:rPr b="0" lang="en-US" sz="1800" strike="noStrike">
                <a:solidFill>
                  <a:srgbClr val="000000"/>
                </a:solidFill>
              </a:rPr>
              <a:t> down to 2 (At the beginning and at the end). Most of the work being upfront.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i="1" lang="en-US" sz="1800"/>
              <a:t>At Start of Project </a:t>
            </a:r>
          </a:p>
          <a:p>
            <a:pPr indent="-342900" lvl="0" marL="914400" marR="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b="0" lang="en-US" sz="1800" strike="noStrike">
                <a:solidFill>
                  <a:srgbClr val="000000"/>
                </a:solidFill>
              </a:rPr>
              <a:t>Builds/Maintenance (patching)</a:t>
            </a:r>
          </a:p>
          <a:p>
            <a:pPr indent="-342900" lvl="0" marL="914400" marR="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b="0" lang="en-US" sz="1800" strike="noStrike">
                <a:solidFill>
                  <a:srgbClr val="000000"/>
                </a:solidFill>
              </a:rPr>
              <a:t>Security (see above, access control)</a:t>
            </a:r>
          </a:p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AutoNum type="arabicPeriod" startAt="2"/>
            </a:pPr>
            <a:r>
              <a:rPr i="1" lang="en-US" sz="1800"/>
              <a:t>At Deployment to Production</a:t>
            </a:r>
          </a:p>
          <a:p>
            <a:pPr indent="-342900" lvl="0" marL="914400" marR="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b="0" lang="en-US" sz="1800" strike="noStrike">
                <a:solidFill>
                  <a:srgbClr val="000000"/>
                </a:solidFill>
              </a:rPr>
              <a:t>Deployment (to PRODUCTION)</a:t>
            </a:r>
          </a:p>
          <a:p>
            <a:pPr indent="-342900" lvl="0" marL="914400" marR="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b="0" lang="en-US" sz="1800" strike="noStrike">
                <a:solidFill>
                  <a:srgbClr val="000000"/>
                </a:solidFill>
              </a:rPr>
              <a:t>Monitoring/Alerting (OMG it's down)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800">
                <a:solidFill>
                  <a:schemeClr val="dk1"/>
                </a:solidFill>
              </a:rPr>
              <a:t>One term describing this methodology is: Agile/DevOps</a:t>
            </a:r>
          </a:p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b="0" lang="en-US" sz="1800" strike="noStrike">
                <a:solidFill>
                  <a:srgbClr val="000000"/>
                </a:solidFill>
              </a:rPr>
              <a:t>The next slide introduces the </a:t>
            </a:r>
            <a:r>
              <a:rPr lang="en-US" sz="1800"/>
              <a:t>new</a:t>
            </a:r>
            <a:r>
              <a:rPr b="0" lang="en-US" sz="1800" strike="noStrike">
                <a:solidFill>
                  <a:srgbClr val="000000"/>
                </a:solidFill>
              </a:rPr>
              <a:t> “Operations Workflow” in a CI/CD </a:t>
            </a:r>
            <a:r>
              <a:rPr lang="en-US" sz="1800"/>
              <a:t>environment as provided by OSE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1267175" y="3211553"/>
            <a:ext cx="5560500" cy="1618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1144600" y="5237425"/>
            <a:ext cx="75447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i="1" lang="en-US" sz="1100"/>
              <a:t>Notes::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i="1" sz="1100"/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i="1" lang="en-US" sz="1100"/>
              <a:t>This one OSE environment can split into separate OSE instances  as project or organizational policies require. 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i="1" lang="en-US" sz="1100">
                <a:solidFill>
                  <a:schemeClr val="dk1"/>
                </a:solidFill>
              </a:rPr>
              <a:t>* This is not standard in CICD</a:t>
            </a:r>
          </a:p>
        </p:txBody>
      </p:sp>
      <p:sp>
        <p:nvSpPr>
          <p:cNvPr id="372" name="Shape 372"/>
          <p:cNvSpPr/>
          <p:nvPr/>
        </p:nvSpPr>
        <p:spPr>
          <a:xfrm>
            <a:off x="3356877" y="3609227"/>
            <a:ext cx="19047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DEV</a:t>
            </a:r>
          </a:p>
        </p:txBody>
      </p:sp>
      <p:sp>
        <p:nvSpPr>
          <p:cNvPr id="373" name="Shape 373"/>
          <p:cNvSpPr/>
          <p:nvPr/>
        </p:nvSpPr>
        <p:spPr>
          <a:xfrm>
            <a:off x="5363612" y="3598550"/>
            <a:ext cx="1464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UAT</a:t>
            </a:r>
          </a:p>
        </p:txBody>
      </p:sp>
      <p:sp>
        <p:nvSpPr>
          <p:cNvPr id="374" name="Shape 374"/>
          <p:cNvSpPr/>
          <p:nvPr/>
        </p:nvSpPr>
        <p:spPr>
          <a:xfrm>
            <a:off x="6827525" y="3211550"/>
            <a:ext cx="1904700" cy="1618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6949320" y="3598547"/>
            <a:ext cx="18285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PROD</a:t>
            </a:r>
          </a:p>
        </p:txBody>
      </p:sp>
      <p:sp>
        <p:nvSpPr>
          <p:cNvPr id="376" name="Shape 376"/>
          <p:cNvSpPr/>
          <p:nvPr/>
        </p:nvSpPr>
        <p:spPr>
          <a:xfrm>
            <a:off x="1144659" y="3598546"/>
            <a:ext cx="19047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OPS</a:t>
            </a:r>
          </a:p>
        </p:txBody>
      </p:sp>
      <p:sp>
        <p:nvSpPr>
          <p:cNvPr id="377" name="Shape 377"/>
          <p:cNvSpPr/>
          <p:nvPr/>
        </p:nvSpPr>
        <p:spPr>
          <a:xfrm>
            <a:off x="198120" y="2326680"/>
            <a:ext cx="914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025" lIns="64425" rIns="64425" tIns="320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OPS</a:t>
            </a:r>
          </a:p>
        </p:txBody>
      </p:sp>
      <p:pic>
        <p:nvPicPr>
          <p:cNvPr id="378" name="Shape 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" y="1716840"/>
            <a:ext cx="380519" cy="5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/>
          <p:nvPr/>
        </p:nvSpPr>
        <p:spPr>
          <a:xfrm>
            <a:off x="1122240" y="1645919"/>
            <a:ext cx="7589400" cy="592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8154851" y="2032450"/>
            <a:ext cx="6444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JENKINS</a:t>
            </a:r>
          </a:p>
        </p:txBody>
      </p:sp>
      <p:cxnSp>
        <p:nvCxnSpPr>
          <p:cNvPr id="381" name="Shape 381"/>
          <p:cNvCxnSpPr/>
          <p:nvPr/>
        </p:nvCxnSpPr>
        <p:spPr>
          <a:xfrm>
            <a:off x="2417519" y="1946519"/>
            <a:ext cx="1209600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382" name="Shape 382"/>
          <p:cNvCxnSpPr/>
          <p:nvPr/>
        </p:nvCxnSpPr>
        <p:spPr>
          <a:xfrm>
            <a:off x="4871280" y="1939680"/>
            <a:ext cx="731400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83" name="Shape 383"/>
          <p:cNvSpPr/>
          <p:nvPr/>
        </p:nvSpPr>
        <p:spPr>
          <a:xfrm>
            <a:off x="1454880" y="1794240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FFFFFF"/>
                </a:solidFill>
              </a:rPr>
              <a:t>Build</a:t>
            </a:r>
          </a:p>
        </p:txBody>
      </p:sp>
      <p:sp>
        <p:nvSpPr>
          <p:cNvPr id="384" name="Shape 384"/>
          <p:cNvSpPr/>
          <p:nvPr/>
        </p:nvSpPr>
        <p:spPr>
          <a:xfrm>
            <a:off x="3700200" y="1796759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Notified</a:t>
            </a:r>
          </a:p>
        </p:txBody>
      </p:sp>
      <p:sp>
        <p:nvSpPr>
          <p:cNvPr id="385" name="Shape 385"/>
          <p:cNvSpPr/>
          <p:nvPr/>
        </p:nvSpPr>
        <p:spPr>
          <a:xfrm>
            <a:off x="7196160" y="1784159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Approve</a:t>
            </a:r>
          </a:p>
        </p:txBody>
      </p:sp>
      <p:sp>
        <p:nvSpPr>
          <p:cNvPr id="386" name="Shape 386"/>
          <p:cNvSpPr/>
          <p:nvPr/>
        </p:nvSpPr>
        <p:spPr>
          <a:xfrm>
            <a:off x="5597760" y="1790640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Notified</a:t>
            </a:r>
          </a:p>
        </p:txBody>
      </p:sp>
      <p:cxnSp>
        <p:nvCxnSpPr>
          <p:cNvPr id="387" name="Shape 387"/>
          <p:cNvCxnSpPr/>
          <p:nvPr/>
        </p:nvCxnSpPr>
        <p:spPr>
          <a:xfrm>
            <a:off x="6719520" y="1956240"/>
            <a:ext cx="457200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88" name="Shape 388"/>
          <p:cNvSpPr txBox="1"/>
          <p:nvPr/>
        </p:nvSpPr>
        <p:spPr>
          <a:xfrm>
            <a:off x="685975" y="32380"/>
            <a:ext cx="77721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000"/>
              <a:t>PROPOSED NEW </a:t>
            </a:r>
            <a:r>
              <a:rPr b="0" lang="en-US" sz="3000" cap="none" strike="noStrike">
                <a:solidFill>
                  <a:srgbClr val="000000"/>
                </a:solidFill>
              </a:rPr>
              <a:t>OPS TOUCH POINTS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3000" cap="none" strike="noStrike">
                <a:solidFill>
                  <a:srgbClr val="000000"/>
                </a:solidFill>
              </a:rPr>
              <a:t>IN CI/CD</a:t>
            </a:r>
          </a:p>
        </p:txBody>
      </p:sp>
      <p:sp>
        <p:nvSpPr>
          <p:cNvPr id="389" name="Shape 389"/>
          <p:cNvSpPr/>
          <p:nvPr/>
        </p:nvSpPr>
        <p:spPr>
          <a:xfrm rot="10800000">
            <a:off x="1594507" y="2383620"/>
            <a:ext cx="871800" cy="732900"/>
          </a:xfrm>
          <a:custGeom>
            <a:pathLst>
              <a:path extrusionOk="0" h="120000" w="120000">
                <a:moveTo>
                  <a:pt x="59356" y="0"/>
                </a:moveTo>
                <a:lnTo>
                  <a:pt x="119122" y="23366"/>
                </a:lnTo>
                <a:lnTo>
                  <a:pt x="89356" y="23613"/>
                </a:lnTo>
                <a:lnTo>
                  <a:pt x="90175" y="95792"/>
                </a:lnTo>
                <a:lnTo>
                  <a:pt x="119941" y="95544"/>
                </a:lnTo>
                <a:lnTo>
                  <a:pt x="60643" y="119950"/>
                </a:lnTo>
                <a:lnTo>
                  <a:pt x="818" y="96534"/>
                </a:lnTo>
                <a:lnTo>
                  <a:pt x="30643" y="96287"/>
                </a:lnTo>
                <a:lnTo>
                  <a:pt x="29824" y="24108"/>
                </a:lnTo>
                <a:lnTo>
                  <a:pt x="0" y="24356"/>
                </a:lnTo>
                <a:lnTo>
                  <a:pt x="59356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0" name="Shape 390"/>
          <p:cNvSpPr/>
          <p:nvPr/>
        </p:nvSpPr>
        <p:spPr>
          <a:xfrm flipH="1" rot="10800000">
            <a:off x="7559039" y="2377319"/>
            <a:ext cx="548700" cy="640200"/>
          </a:xfrm>
          <a:custGeom>
            <a:pathLst>
              <a:path extrusionOk="0" h="120000" w="120000">
                <a:moveTo>
                  <a:pt x="119921" y="79955"/>
                </a:moveTo>
                <a:lnTo>
                  <a:pt x="119921" y="0"/>
                </a:lnTo>
                <a:lnTo>
                  <a:pt x="0" y="0"/>
                </a:lnTo>
                <a:lnTo>
                  <a:pt x="0" y="79955"/>
                </a:lnTo>
                <a:lnTo>
                  <a:pt x="44931" y="79955"/>
                </a:lnTo>
                <a:lnTo>
                  <a:pt x="44931" y="99977"/>
                </a:lnTo>
                <a:lnTo>
                  <a:pt x="29980" y="99977"/>
                </a:lnTo>
                <a:lnTo>
                  <a:pt x="59960" y="119932"/>
                </a:lnTo>
                <a:lnTo>
                  <a:pt x="89940" y="99977"/>
                </a:lnTo>
                <a:lnTo>
                  <a:pt x="74990" y="99977"/>
                </a:lnTo>
                <a:lnTo>
                  <a:pt x="74990" y="79955"/>
                </a:lnTo>
                <a:lnTo>
                  <a:pt x="119921" y="79955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91" name="Shape 391"/>
          <p:cNvCxnSpPr/>
          <p:nvPr/>
        </p:nvCxnSpPr>
        <p:spPr>
          <a:xfrm>
            <a:off x="3207350" y="1645925"/>
            <a:ext cx="22200" cy="32085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392" name="Shape 392"/>
          <p:cNvCxnSpPr/>
          <p:nvPr/>
        </p:nvCxnSpPr>
        <p:spPr>
          <a:xfrm>
            <a:off x="5252675" y="1628975"/>
            <a:ext cx="40500" cy="32154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393" name="Shape 393"/>
          <p:cNvCxnSpPr/>
          <p:nvPr/>
        </p:nvCxnSpPr>
        <p:spPr>
          <a:xfrm>
            <a:off x="6938750" y="1609025"/>
            <a:ext cx="51900" cy="32130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94" name="Shape 394"/>
          <p:cNvSpPr txBox="1"/>
          <p:nvPr/>
        </p:nvSpPr>
        <p:spPr>
          <a:xfrm>
            <a:off x="8145825" y="2441175"/>
            <a:ext cx="4572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600"/>
              <a:t>*</a:t>
            </a:r>
          </a:p>
        </p:txBody>
      </p:sp>
      <p:sp>
        <p:nvSpPr>
          <p:cNvPr id="395" name="Shape 395"/>
          <p:cNvSpPr/>
          <p:nvPr/>
        </p:nvSpPr>
        <p:spPr>
          <a:xfrm>
            <a:off x="2989849" y="5027375"/>
            <a:ext cx="4206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One OSE Environment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">
  <a:themeElements>
    <a:clrScheme name="Red Ha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C0000"/>
      </a:accent1>
      <a:accent2>
        <a:srgbClr val="A30000"/>
      </a:accent2>
      <a:accent3>
        <a:srgbClr val="820000"/>
      </a:accent3>
      <a:accent4>
        <a:srgbClr val="004153"/>
      </a:accent4>
      <a:accent5>
        <a:srgbClr val="A3DBE8"/>
      </a:accent5>
      <a:accent6>
        <a:srgbClr val="4C4C4C"/>
      </a:accent6>
      <a:hlink>
        <a:srgbClr val="CC0000"/>
      </a:hlink>
      <a:folHlink>
        <a:srgbClr val="82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ivider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